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1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1" r:id="rId36"/>
    <p:sldId id="293" r:id="rId37"/>
    <p:sldId id="294"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1"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6"/>
  </p:normalViewPr>
  <p:slideViewPr>
    <p:cSldViewPr snapToGrid="0" snapToObjects="1">
      <p:cViewPr varScale="1">
        <p:scale>
          <a:sx n="105" d="100"/>
          <a:sy n="105" d="100"/>
        </p:scale>
        <p:origin x="8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ommentAuthors" Target="commentAuthor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fr-FR"/>
              <a:t>Modifiez le style du titre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F6F0090A-64EC-E746-AB94-4F6128C68C5F}" type="datetimeFigureOut">
              <a:rPr lang="fr-FR" smtClean="0"/>
              <a:t>11/07/2021</a:t>
            </a:fld>
            <a:endParaRPr lang="fr-F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fr-F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3254231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F6F0090A-64EC-E746-AB94-4F6128C68C5F}" type="datetimeFigureOut">
              <a:rPr lang="fr-FR" smtClean="0"/>
              <a:t>11/07/2021</a:t>
            </a:fld>
            <a:endParaRPr lang="fr-FR"/>
          </a:p>
        </p:txBody>
      </p:sp>
      <p:sp>
        <p:nvSpPr>
          <p:cNvPr id="6" name="Footer Placeholder 5"/>
          <p:cNvSpPr>
            <a:spLocks noGrp="1"/>
          </p:cNvSpPr>
          <p:nvPr>
            <p:ph type="ftr" sz="quarter" idx="11"/>
          </p:nvPr>
        </p:nvSpPr>
        <p:spPr/>
        <p:txBody>
          <a:bodyPr/>
          <a:lstStyle/>
          <a:p>
            <a:endParaRPr lang="fr-F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2487306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re et légen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fr-FR"/>
              <a:t>Modifiez le style du titre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F6F0090A-64EC-E746-AB94-4F6128C68C5F}" type="datetimeFigureOut">
              <a:rPr lang="fr-FR" smtClean="0"/>
              <a:t>11/07/2021</a:t>
            </a:fld>
            <a:endParaRPr lang="fr-FR"/>
          </a:p>
        </p:txBody>
      </p:sp>
      <p:sp>
        <p:nvSpPr>
          <p:cNvPr id="5" name="Footer Placeholder 4"/>
          <p:cNvSpPr>
            <a:spLocks noGrp="1"/>
          </p:cNvSpPr>
          <p:nvPr>
            <p:ph type="ftr" sz="quarter" idx="11"/>
          </p:nvPr>
        </p:nvSpPr>
        <p:spPr/>
        <p:txBody>
          <a:bodyPr/>
          <a:lstStyle/>
          <a:p>
            <a:endParaRPr lang="fr-F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29854434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tion avec légende">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fr-FR"/>
              <a:t>Modifiez le style du titre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F6F0090A-64EC-E746-AB94-4F6128C68C5F}" type="datetimeFigureOut">
              <a:rPr lang="fr-FR" smtClean="0"/>
              <a:t>11/07/2021</a:t>
            </a:fld>
            <a:endParaRPr lang="fr-FR"/>
          </a:p>
        </p:txBody>
      </p:sp>
      <p:sp>
        <p:nvSpPr>
          <p:cNvPr id="5" name="Footer Placeholder 4"/>
          <p:cNvSpPr>
            <a:spLocks noGrp="1"/>
          </p:cNvSpPr>
          <p:nvPr>
            <p:ph type="ftr" sz="quarter" idx="11"/>
          </p:nvPr>
        </p:nvSpPr>
        <p:spPr/>
        <p:txBody>
          <a:bodyPr/>
          <a:lstStyle/>
          <a:p>
            <a:endParaRPr lang="fr-F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37700529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Carte nom">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F6F0090A-64EC-E746-AB94-4F6128C68C5F}" type="datetimeFigureOut">
              <a:rPr lang="fr-FR" smtClean="0"/>
              <a:t>11/07/2021</a:t>
            </a:fld>
            <a:endParaRPr lang="fr-FR"/>
          </a:p>
        </p:txBody>
      </p:sp>
      <p:sp>
        <p:nvSpPr>
          <p:cNvPr id="5" name="Footer Placeholder 4"/>
          <p:cNvSpPr>
            <a:spLocks noGrp="1"/>
          </p:cNvSpPr>
          <p:nvPr>
            <p:ph type="ftr" sz="quarter" idx="11"/>
          </p:nvPr>
        </p:nvSpPr>
        <p:spPr/>
        <p:txBody>
          <a:bodyPr/>
          <a:lstStyle/>
          <a:p>
            <a:endParaRPr lang="fr-F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9555493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fr-FR"/>
              <a:t>Modifiez le style du titre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0090A-64EC-E746-AB94-4F6128C68C5F}" type="datetimeFigureOut">
              <a:rPr lang="fr-FR" smtClean="0"/>
              <a:t>11/07/2021</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1200247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fr-FR"/>
              <a:t>Modifiez le style du titre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0090A-64EC-E746-AB94-4F6128C68C5F}" type="datetimeFigureOut">
              <a:rPr lang="fr-FR" smtClean="0"/>
              <a:t>11/07/2021</a:t>
            </a:fld>
            <a:endParaRPr lang="fr-FR"/>
          </a:p>
        </p:txBody>
      </p:sp>
      <p:sp>
        <p:nvSpPr>
          <p:cNvPr id="8" name="Footer Placeholder 7"/>
          <p:cNvSpPr>
            <a:spLocks noGrp="1"/>
          </p:cNvSpPr>
          <p:nvPr>
            <p:ph type="ftr" sz="quarter" idx="11"/>
          </p:nvPr>
        </p:nvSpPr>
        <p:spPr>
          <a:xfrm>
            <a:off x="561111" y="6391838"/>
            <a:ext cx="3644282" cy="304801"/>
          </a:xfrm>
        </p:spPr>
        <p:txBody>
          <a:bodyPr/>
          <a:lstStyle/>
          <a:p>
            <a:endParaRPr lang="fr-FR"/>
          </a:p>
        </p:txBody>
      </p:sp>
      <p:sp>
        <p:nvSpPr>
          <p:cNvPr id="9" name="Slide Number Placeholder 8"/>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2385926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fr-FR"/>
              <a:t>Modifiez le style du titre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F6F0090A-64EC-E746-AB94-4F6128C68C5F}" type="datetimeFigureOut">
              <a:rPr lang="fr-FR" smtClean="0"/>
              <a:t>11/07/2021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33190613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fr-FR"/>
              <a:t>Modifiez le style du titre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F6F0090A-64EC-E746-AB94-4F6128C68C5F}" type="datetimeFigureOut">
              <a:rPr lang="fr-FR" smtClean="0"/>
              <a:t>11/07/2021</a:t>
            </a:fld>
            <a:endParaRPr lang="fr-FR"/>
          </a:p>
        </p:txBody>
      </p:sp>
      <p:sp>
        <p:nvSpPr>
          <p:cNvPr id="5" name="Footer Placeholder 4"/>
          <p:cNvSpPr>
            <a:spLocks noGrp="1"/>
          </p:cNvSpPr>
          <p:nvPr>
            <p:ph type="ftr" sz="quarter" idx="11"/>
          </p:nvPr>
        </p:nvSpPr>
        <p:spPr/>
        <p:txBody>
          <a:bodyPr/>
          <a:lstStyle/>
          <a:p>
            <a:endParaRPr lang="fr-F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1604934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F6F0090A-64EC-E746-AB94-4F6128C68C5F}" type="datetimeFigureOut">
              <a:rPr lang="fr-FR" smtClean="0"/>
              <a:t>11/07/2021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3532196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F6F0090A-64EC-E746-AB94-4F6128C68C5F}" type="datetimeFigureOut">
              <a:rPr lang="fr-FR" smtClean="0"/>
              <a:t>11/07/2021</a:t>
            </a:fld>
            <a:endParaRPr lang="fr-FR"/>
          </a:p>
        </p:txBody>
      </p:sp>
      <p:sp>
        <p:nvSpPr>
          <p:cNvPr id="5" name="Footer Placeholder 4"/>
          <p:cNvSpPr>
            <a:spLocks noGrp="1"/>
          </p:cNvSpPr>
          <p:nvPr>
            <p:ph type="ftr" sz="quarter" idx="11"/>
          </p:nvPr>
        </p:nvSpPr>
        <p:spPr/>
        <p:txBody>
          <a:bodyPr/>
          <a:lstStyle/>
          <a:p>
            <a:endParaRPr lang="fr-F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40156399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F6F0090A-64EC-E746-AB94-4F6128C68C5F}" type="datetimeFigureOut">
              <a:rPr lang="fr-FR" smtClean="0"/>
              <a:t>11/07/2021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535248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F6F0090A-64EC-E746-AB94-4F6128C68C5F}" type="datetimeFigureOut">
              <a:rPr lang="fr-FR" smtClean="0"/>
              <a:t>11/07/2021</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2951952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fr-FR"/>
              <a:t>Modifiez le style du titre</a:t>
            </a:r>
            <a:endParaRPr lang="en-US" dirty="0"/>
          </a:p>
        </p:txBody>
      </p:sp>
      <p:sp>
        <p:nvSpPr>
          <p:cNvPr id="3" name="Date Placeholder 2"/>
          <p:cNvSpPr>
            <a:spLocks noGrp="1"/>
          </p:cNvSpPr>
          <p:nvPr>
            <p:ph type="dt" sz="half" idx="10"/>
          </p:nvPr>
        </p:nvSpPr>
        <p:spPr/>
        <p:txBody>
          <a:bodyPr/>
          <a:lstStyle/>
          <a:p>
            <a:fld id="{F6F0090A-64EC-E746-AB94-4F6128C68C5F}" type="datetimeFigureOut">
              <a:rPr lang="fr-FR" smtClean="0"/>
              <a:t>11/07/2021</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599132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F0090A-64EC-E746-AB94-4F6128C68C5F}" type="datetimeFigureOut">
              <a:rPr lang="fr-FR" smtClean="0"/>
              <a:t>11/07/2021</a:t>
            </a:fld>
            <a:endParaRPr lang="fr-FR"/>
          </a:p>
        </p:txBody>
      </p:sp>
      <p:sp>
        <p:nvSpPr>
          <p:cNvPr id="3" name="Footer Placeholder 2"/>
          <p:cNvSpPr>
            <a:spLocks noGrp="1"/>
          </p:cNvSpPr>
          <p:nvPr>
            <p:ph type="ftr" sz="quarter" idx="11"/>
          </p:nvPr>
        </p:nvSpPr>
        <p:spPr/>
        <p:txBody>
          <a:bodyPr/>
          <a:lstStyle/>
          <a:p>
            <a:endParaRPr lang="fr-F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16067939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F6F0090A-64EC-E746-AB94-4F6128C68C5F}" type="datetimeFigureOut">
              <a:rPr lang="fr-FR" smtClean="0"/>
              <a:t>11/07/2021</a:t>
            </a:fld>
            <a:endParaRPr lang="fr-FR"/>
          </a:p>
        </p:txBody>
      </p:sp>
      <p:sp>
        <p:nvSpPr>
          <p:cNvPr id="6" name="Footer Placeholder 5"/>
          <p:cNvSpPr>
            <a:spLocks noGrp="1"/>
          </p:cNvSpPr>
          <p:nvPr>
            <p:ph type="ftr" sz="quarter" idx="11"/>
          </p:nvPr>
        </p:nvSpPr>
        <p:spPr/>
        <p:txBody>
          <a:bodyPr/>
          <a:lstStyle/>
          <a:p>
            <a:endParaRPr lang="fr-F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4110721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fr-FR"/>
              <a:t>Modifiez le style du titre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fr-FR"/>
              <a:t>Cliquez sur l'icône pour ajouter une image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F6F0090A-64EC-E746-AB94-4F6128C68C5F}" type="datetimeFigureOut">
              <a:rPr lang="fr-FR" smtClean="0"/>
              <a:t>11/07/2021</a:t>
            </a:fld>
            <a:endParaRPr lang="fr-FR"/>
          </a:p>
        </p:txBody>
      </p:sp>
      <p:sp>
        <p:nvSpPr>
          <p:cNvPr id="6" name="Footer Placeholder 5"/>
          <p:cNvSpPr>
            <a:spLocks noGrp="1"/>
          </p:cNvSpPr>
          <p:nvPr>
            <p:ph type="ftr" sz="quarter" idx="11"/>
          </p:nvPr>
        </p:nvSpPr>
        <p:spPr/>
        <p:txBody>
          <a:bodyPr/>
          <a:lstStyle/>
          <a:p>
            <a:endParaRPr lang="fr-F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B9711E9-84EE-7B4B-9252-9DED8A282878}" type="slidenum">
              <a:rPr lang="fr-FR" smtClean="0"/>
              <a:t>‹N°›</a:t>
            </a:fld>
            <a:endParaRPr lang="fr-FR"/>
          </a:p>
        </p:txBody>
      </p:sp>
    </p:spTree>
    <p:extLst>
      <p:ext uri="{BB962C8B-B14F-4D97-AF65-F5344CB8AC3E}">
        <p14:creationId xmlns:p14="http://schemas.microsoft.com/office/powerpoint/2010/main" val="3331673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fr-FR"/>
              <a:t>Modifiez le style du titre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F6F0090A-64EC-E746-AB94-4F6128C68C5F}" type="datetimeFigureOut">
              <a:rPr lang="fr-FR" smtClean="0"/>
              <a:t>11/07/2021</a:t>
            </a:fld>
            <a:endParaRPr lang="fr-F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fr-F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4B9711E9-84EE-7B4B-9252-9DED8A282878}" type="slidenum">
              <a:rPr lang="fr-FR" smtClean="0"/>
              <a:t>‹N°›</a:t>
            </a:fld>
            <a:endParaRPr lang="fr-FR"/>
          </a:p>
        </p:txBody>
      </p:sp>
    </p:spTree>
    <p:extLst>
      <p:ext uri="{BB962C8B-B14F-4D97-AF65-F5344CB8AC3E}">
        <p14:creationId xmlns:p14="http://schemas.microsoft.com/office/powerpoint/2010/main" val="1335124208"/>
      </p:ext>
    </p:extLst>
  </p:cSld>
  <p:clrMap bg1="lt1" tx1="dk1" bg2="lt2" tx2="dk2" accent1="accent1" accent2="accent2" accent3="accent3" accent4="accent4" accent5="accent5" accent6="accent6" hlink="hlink" folHlink="folHlink"/>
  <p:sldLayoutIdLst>
    <p:sldLayoutId id="2147484015" r:id="rId1"/>
    <p:sldLayoutId id="2147484016" r:id="rId2"/>
    <p:sldLayoutId id="2147484017" r:id="rId3"/>
    <p:sldLayoutId id="2147484018" r:id="rId4"/>
    <p:sldLayoutId id="2147484019" r:id="rId5"/>
    <p:sldLayoutId id="2147484020" r:id="rId6"/>
    <p:sldLayoutId id="2147484021" r:id="rId7"/>
    <p:sldLayoutId id="2147484022" r:id="rId8"/>
    <p:sldLayoutId id="2147484023" r:id="rId9"/>
    <p:sldLayoutId id="2147484024" r:id="rId10"/>
    <p:sldLayoutId id="2147484025" r:id="rId11"/>
    <p:sldLayoutId id="2147484026" r:id="rId12"/>
    <p:sldLayoutId id="2147484027" r:id="rId13"/>
    <p:sldLayoutId id="2147484028" r:id="rId14"/>
    <p:sldLayoutId id="2147484029" r:id="rId15"/>
    <p:sldLayoutId id="2147484030" r:id="rId16"/>
    <p:sldLayoutId id="214748403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D58AA9A-E0AE-9449-9255-333AB9AED8FA}"/>
              </a:ext>
            </a:extLst>
          </p:cNvPr>
          <p:cNvSpPr>
            <a:spLocks noGrp="1"/>
          </p:cNvSpPr>
          <p:nvPr>
            <p:ph type="ctrTitle"/>
          </p:nvPr>
        </p:nvSpPr>
        <p:spPr>
          <a:xfrm>
            <a:off x="1154955" y="3915959"/>
            <a:ext cx="8825658" cy="861421"/>
          </a:xfrm>
        </p:spPr>
        <p:txBody>
          <a:bodyPr/>
          <a:lstStyle/>
          <a:p>
            <a:r>
              <a:rPr lang="fr-FR" dirty="0"/>
              <a:t>Orinoco</a:t>
            </a:r>
          </a:p>
        </p:txBody>
      </p:sp>
      <p:sp>
        <p:nvSpPr>
          <p:cNvPr id="3" name="Sous-titre 2">
            <a:extLst>
              <a:ext uri="{FF2B5EF4-FFF2-40B4-BE49-F238E27FC236}">
                <a16:creationId xmlns:a16="http://schemas.microsoft.com/office/drawing/2014/main" id="{A1923C1B-A527-2F48-A379-E142117CE129}"/>
              </a:ext>
            </a:extLst>
          </p:cNvPr>
          <p:cNvSpPr>
            <a:spLocks noGrp="1"/>
          </p:cNvSpPr>
          <p:nvPr>
            <p:ph type="subTitle" idx="1"/>
          </p:nvPr>
        </p:nvSpPr>
        <p:spPr/>
        <p:txBody>
          <a:bodyPr/>
          <a:lstStyle/>
          <a:p>
            <a:r>
              <a:rPr lang="fr-FR" dirty="0"/>
              <a:t>Présentation de l’application web</a:t>
            </a:r>
          </a:p>
        </p:txBody>
      </p:sp>
      <p:pic>
        <p:nvPicPr>
          <p:cNvPr id="5" name="Image 4">
            <a:extLst>
              <a:ext uri="{FF2B5EF4-FFF2-40B4-BE49-F238E27FC236}">
                <a16:creationId xmlns:a16="http://schemas.microsoft.com/office/drawing/2014/main" id="{DCC3692A-5FD4-CC45-B1B8-499C7F5A89AC}"/>
              </a:ext>
            </a:extLst>
          </p:cNvPr>
          <p:cNvPicPr>
            <a:picLocks noChangeAspect="1"/>
          </p:cNvPicPr>
          <p:nvPr/>
        </p:nvPicPr>
        <p:blipFill>
          <a:blip r:embed="rId2"/>
          <a:stretch>
            <a:fillRect/>
          </a:stretch>
        </p:blipFill>
        <p:spPr>
          <a:xfrm>
            <a:off x="1154955" y="2329677"/>
            <a:ext cx="1467803" cy="1224727"/>
          </a:xfrm>
          <a:prstGeom prst="rect">
            <a:avLst/>
          </a:prstGeom>
        </p:spPr>
      </p:pic>
    </p:spTree>
    <p:extLst>
      <p:ext uri="{BB962C8B-B14F-4D97-AF65-F5344CB8AC3E}">
        <p14:creationId xmlns:p14="http://schemas.microsoft.com/office/powerpoint/2010/main" val="998810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974AA5C-0BBC-7D49-BD52-0F556805B28B}"/>
              </a:ext>
            </a:extLst>
          </p:cNvPr>
          <p:cNvSpPr>
            <a:spLocks noGrp="1"/>
          </p:cNvSpPr>
          <p:nvPr>
            <p:ph type="title"/>
          </p:nvPr>
        </p:nvSpPr>
        <p:spPr/>
        <p:txBody>
          <a:bodyPr/>
          <a:lstStyle/>
          <a:p>
            <a:r>
              <a:rPr lang="fr-FR" dirty="0"/>
              <a:t>Structure de l’application</a:t>
            </a:r>
          </a:p>
        </p:txBody>
      </p:sp>
      <p:pic>
        <p:nvPicPr>
          <p:cNvPr id="5" name="Espace réservé du contenu 4">
            <a:extLst>
              <a:ext uri="{FF2B5EF4-FFF2-40B4-BE49-F238E27FC236}">
                <a16:creationId xmlns:a16="http://schemas.microsoft.com/office/drawing/2014/main" id="{C38A6171-C8C7-E544-B048-24B46D7D2C54}"/>
              </a:ext>
            </a:extLst>
          </p:cNvPr>
          <p:cNvPicPr>
            <a:picLocks noGrp="1" noChangeAspect="1"/>
          </p:cNvPicPr>
          <p:nvPr>
            <p:ph idx="1"/>
          </p:nvPr>
        </p:nvPicPr>
        <p:blipFill>
          <a:blip r:embed="rId2"/>
          <a:stretch>
            <a:fillRect/>
          </a:stretch>
        </p:blipFill>
        <p:spPr>
          <a:xfrm>
            <a:off x="1154954" y="3039532"/>
            <a:ext cx="3797300" cy="2844800"/>
          </a:xfrm>
        </p:spPr>
      </p:pic>
      <p:sp>
        <p:nvSpPr>
          <p:cNvPr id="6" name="ZoneTexte 5">
            <a:extLst>
              <a:ext uri="{FF2B5EF4-FFF2-40B4-BE49-F238E27FC236}">
                <a16:creationId xmlns:a16="http://schemas.microsoft.com/office/drawing/2014/main" id="{6CCB0075-17B8-5348-9A9E-21E17AFB1499}"/>
              </a:ext>
            </a:extLst>
          </p:cNvPr>
          <p:cNvSpPr txBox="1"/>
          <p:nvPr/>
        </p:nvSpPr>
        <p:spPr>
          <a:xfrm>
            <a:off x="6096000" y="2646579"/>
            <a:ext cx="5755341" cy="3693319"/>
          </a:xfrm>
          <a:prstGeom prst="rect">
            <a:avLst/>
          </a:prstGeom>
          <a:noFill/>
        </p:spPr>
        <p:txBody>
          <a:bodyPr wrap="square" rtlCol="0">
            <a:spAutoFit/>
          </a:bodyPr>
          <a:lstStyle/>
          <a:p>
            <a:r>
              <a:rPr lang="fr-FR" dirty="0"/>
              <a:t>L’application est composée de deux entités distinctes, un </a:t>
            </a:r>
            <a:r>
              <a:rPr lang="fr-FR" b="1" dirty="0"/>
              <a:t>back-end</a:t>
            </a:r>
            <a:r>
              <a:rPr lang="fr-FR" dirty="0"/>
              <a:t> ainsi qu’un </a:t>
            </a:r>
            <a:r>
              <a:rPr lang="fr-FR" b="1" dirty="0"/>
              <a:t>front-end</a:t>
            </a:r>
            <a:r>
              <a:rPr lang="fr-FR" dirty="0"/>
              <a:t>.</a:t>
            </a:r>
          </a:p>
          <a:p>
            <a:endParaRPr lang="fr-FR" dirty="0"/>
          </a:p>
          <a:p>
            <a:pPr marL="285750" indent="-285750">
              <a:buFont typeface="Arial" panose="020B0604020202020204" pitchFamily="34" charset="0"/>
              <a:buChar char="•"/>
            </a:pPr>
            <a:r>
              <a:rPr lang="fr-FR" dirty="0"/>
              <a:t>Le </a:t>
            </a:r>
            <a:r>
              <a:rPr lang="fr-FR" b="1" dirty="0"/>
              <a:t>back-end fait office de serveur</a:t>
            </a:r>
            <a:r>
              <a:rPr lang="fr-FR" dirty="0"/>
              <a:t>, il comporte  notre </a:t>
            </a:r>
            <a:r>
              <a:rPr lang="fr-FR" b="1" dirty="0"/>
              <a:t>API où sont stockées les informations concernant nos produits</a:t>
            </a:r>
            <a:r>
              <a:rPr lang="fr-FR" dirty="0"/>
              <a:t>, ainsi que des fichiers de configuration permettant de communiquer avec le front-end.</a:t>
            </a:r>
          </a:p>
          <a:p>
            <a:pPr marL="285750" indent="-285750">
              <a:buFont typeface="Arial" panose="020B0604020202020204" pitchFamily="34" charset="0"/>
              <a:buChar char="•"/>
            </a:pPr>
            <a:r>
              <a:rPr lang="fr-FR" dirty="0"/>
              <a:t>Le </a:t>
            </a:r>
            <a:r>
              <a:rPr lang="fr-FR" b="1" dirty="0"/>
              <a:t>front-end</a:t>
            </a:r>
            <a:r>
              <a:rPr lang="fr-FR" dirty="0"/>
              <a:t>, sur lequel j’ai travaillé, où </a:t>
            </a:r>
            <a:r>
              <a:rPr lang="fr-FR" b="1" dirty="0"/>
              <a:t>sont stockés les fichiers gérant l’affichage de notre application</a:t>
            </a:r>
            <a:r>
              <a:rPr lang="fr-FR" dirty="0"/>
              <a:t>, de manière dynamique, en récupérant les informations présentes dans l’API.</a:t>
            </a:r>
          </a:p>
        </p:txBody>
      </p:sp>
    </p:spTree>
    <p:extLst>
      <p:ext uri="{BB962C8B-B14F-4D97-AF65-F5344CB8AC3E}">
        <p14:creationId xmlns:p14="http://schemas.microsoft.com/office/powerpoint/2010/main" val="19354881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DA7B50-1D73-4B48-8FEA-D87FA37823B7}"/>
              </a:ext>
            </a:extLst>
          </p:cNvPr>
          <p:cNvSpPr>
            <a:spLocks noGrp="1"/>
          </p:cNvSpPr>
          <p:nvPr>
            <p:ph type="title"/>
          </p:nvPr>
        </p:nvSpPr>
        <p:spPr/>
        <p:txBody>
          <a:bodyPr/>
          <a:lstStyle/>
          <a:p>
            <a:r>
              <a:rPr lang="fr-FR" dirty="0"/>
              <a:t>Structure de l’application – </a:t>
            </a:r>
            <a:r>
              <a:rPr lang="fr-FR" dirty="0" err="1"/>
              <a:t>Frontend</a:t>
            </a:r>
            <a:endParaRPr lang="fr-FR" dirty="0"/>
          </a:p>
        </p:txBody>
      </p:sp>
      <p:pic>
        <p:nvPicPr>
          <p:cNvPr id="5" name="Espace réservé du contenu 4">
            <a:extLst>
              <a:ext uri="{FF2B5EF4-FFF2-40B4-BE49-F238E27FC236}">
                <a16:creationId xmlns:a16="http://schemas.microsoft.com/office/drawing/2014/main" id="{9FA5316C-B523-0547-9A21-5BA09589E5ED}"/>
              </a:ext>
            </a:extLst>
          </p:cNvPr>
          <p:cNvPicPr>
            <a:picLocks noGrp="1" noChangeAspect="1"/>
          </p:cNvPicPr>
          <p:nvPr>
            <p:ph idx="1"/>
          </p:nvPr>
        </p:nvPicPr>
        <p:blipFill>
          <a:blip r:embed="rId2"/>
          <a:stretch>
            <a:fillRect/>
          </a:stretch>
        </p:blipFill>
        <p:spPr>
          <a:xfrm>
            <a:off x="8801221" y="2468032"/>
            <a:ext cx="2230291" cy="3416300"/>
          </a:xfrm>
        </p:spPr>
      </p:pic>
      <p:sp>
        <p:nvSpPr>
          <p:cNvPr id="6" name="ZoneTexte 5">
            <a:extLst>
              <a:ext uri="{FF2B5EF4-FFF2-40B4-BE49-F238E27FC236}">
                <a16:creationId xmlns:a16="http://schemas.microsoft.com/office/drawing/2014/main" id="{DC5CDFDB-3EFA-CD4A-BDBB-52BCB1F93CEF}"/>
              </a:ext>
            </a:extLst>
          </p:cNvPr>
          <p:cNvSpPr txBox="1"/>
          <p:nvPr/>
        </p:nvSpPr>
        <p:spPr>
          <a:xfrm>
            <a:off x="1008529" y="2468032"/>
            <a:ext cx="7355541" cy="3416320"/>
          </a:xfrm>
          <a:prstGeom prst="rect">
            <a:avLst/>
          </a:prstGeom>
          <a:noFill/>
        </p:spPr>
        <p:txBody>
          <a:bodyPr wrap="square" rtlCol="0">
            <a:spAutoFit/>
          </a:bodyPr>
          <a:lstStyle/>
          <a:p>
            <a:r>
              <a:rPr lang="fr-FR" dirty="0"/>
              <a:t>Notre front-end comporte quant à lui </a:t>
            </a:r>
            <a:r>
              <a:rPr lang="fr-FR" b="1" dirty="0"/>
              <a:t>trois éléments principaux </a:t>
            </a:r>
            <a:r>
              <a:rPr lang="fr-FR" dirty="0"/>
              <a:t>:</a:t>
            </a:r>
          </a:p>
          <a:p>
            <a:endParaRPr lang="fr-FR" dirty="0"/>
          </a:p>
          <a:p>
            <a:pPr marL="285750" indent="-285750">
              <a:buFont typeface="Arial" panose="020B0604020202020204" pitchFamily="34" charset="0"/>
              <a:buChar char="•"/>
            </a:pPr>
            <a:r>
              <a:rPr lang="fr-FR" dirty="0"/>
              <a:t>Des </a:t>
            </a:r>
            <a:r>
              <a:rPr lang="fr-FR" b="1" dirty="0"/>
              <a:t>fichiers html</a:t>
            </a:r>
            <a:r>
              <a:rPr lang="fr-FR" dirty="0"/>
              <a:t> présents pour structurer chacune de nos pages, ils font office de fondations pour l’affichage de notre application.</a:t>
            </a:r>
          </a:p>
          <a:p>
            <a:pPr marL="285750" indent="-285750">
              <a:buFont typeface="Arial" panose="020B0604020202020204" pitchFamily="34" charset="0"/>
              <a:buChar char="•"/>
            </a:pPr>
            <a:r>
              <a:rPr lang="fr-FR" dirty="0"/>
              <a:t>Un </a:t>
            </a:r>
            <a:r>
              <a:rPr lang="fr-FR" b="1" dirty="0" err="1"/>
              <a:t>framework</a:t>
            </a:r>
            <a:r>
              <a:rPr lang="fr-FR" b="1" dirty="0"/>
              <a:t> CSS </a:t>
            </a:r>
            <a:r>
              <a:rPr lang="fr-FR" dirty="0"/>
              <a:t>(ici </a:t>
            </a:r>
            <a:r>
              <a:rPr lang="fr-FR" dirty="0" err="1"/>
              <a:t>Bootstrap</a:t>
            </a:r>
            <a:r>
              <a:rPr lang="fr-FR" dirty="0"/>
              <a:t>) utilisé pour gérer la mise en forme et l’esthétique de notre projet.</a:t>
            </a:r>
          </a:p>
          <a:p>
            <a:pPr marL="285750" indent="-285750">
              <a:buFont typeface="Arial" panose="020B0604020202020204" pitchFamily="34" charset="0"/>
              <a:buChar char="•"/>
            </a:pPr>
            <a:r>
              <a:rPr lang="fr-FR" dirty="0"/>
              <a:t>Et </a:t>
            </a:r>
            <a:r>
              <a:rPr lang="fr-FR" b="1" dirty="0"/>
              <a:t>l’élément le plus important</a:t>
            </a:r>
            <a:r>
              <a:rPr lang="fr-FR" dirty="0"/>
              <a:t>, un </a:t>
            </a:r>
            <a:r>
              <a:rPr lang="fr-FR" b="1" dirty="0"/>
              <a:t>dossier regroupant nos fichiers JavaScript</a:t>
            </a:r>
            <a:r>
              <a:rPr lang="fr-FR" dirty="0"/>
              <a:t>, ces fichiers comportent des scripts permettant de </a:t>
            </a:r>
            <a:r>
              <a:rPr lang="fr-FR" b="1" dirty="0"/>
              <a:t>rendre notre application entièrement dynamique</a:t>
            </a:r>
            <a:r>
              <a:rPr lang="fr-FR" dirty="0"/>
              <a:t>, sans quoi l’application serait inutilisable ! Et c’est justement sur cette partie là que nous allons nous attarder.</a:t>
            </a:r>
          </a:p>
        </p:txBody>
      </p:sp>
      <p:pic>
        <p:nvPicPr>
          <p:cNvPr id="7" name="Graphique 6" descr="Lire">
            <a:extLst>
              <a:ext uri="{FF2B5EF4-FFF2-40B4-BE49-F238E27FC236}">
                <a16:creationId xmlns:a16="http://schemas.microsoft.com/office/drawing/2014/main" id="{1F313148-CBF0-D04F-BF26-42D51583A1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64443" y="5888736"/>
            <a:ext cx="557276" cy="557276"/>
          </a:xfrm>
          <a:prstGeom prst="rect">
            <a:avLst/>
          </a:prstGeom>
        </p:spPr>
      </p:pic>
    </p:spTree>
    <p:extLst>
      <p:ext uri="{BB962C8B-B14F-4D97-AF65-F5344CB8AC3E}">
        <p14:creationId xmlns:p14="http://schemas.microsoft.com/office/powerpoint/2010/main" val="22229088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CFC935DD-0CE4-7345-A3AC-A22423BED614}"/>
              </a:ext>
            </a:extLst>
          </p:cNvPr>
          <p:cNvPicPr>
            <a:picLocks noChangeAspect="1"/>
          </p:cNvPicPr>
          <p:nvPr/>
        </p:nvPicPr>
        <p:blipFill>
          <a:blip r:embed="rId2"/>
          <a:stretch>
            <a:fillRect/>
          </a:stretch>
        </p:blipFill>
        <p:spPr>
          <a:xfrm>
            <a:off x="946524" y="1438648"/>
            <a:ext cx="3062079" cy="3980703"/>
          </a:xfrm>
          <a:prstGeom prst="rect">
            <a:avLst/>
          </a:prstGeom>
        </p:spPr>
      </p:pic>
      <p:sp>
        <p:nvSpPr>
          <p:cNvPr id="4" name="ZoneTexte 3">
            <a:extLst>
              <a:ext uri="{FF2B5EF4-FFF2-40B4-BE49-F238E27FC236}">
                <a16:creationId xmlns:a16="http://schemas.microsoft.com/office/drawing/2014/main" id="{5AC38E78-CB7A-0243-A7A6-265713C26E35}"/>
              </a:ext>
            </a:extLst>
          </p:cNvPr>
          <p:cNvSpPr txBox="1"/>
          <p:nvPr/>
        </p:nvSpPr>
        <p:spPr>
          <a:xfrm>
            <a:off x="4316507" y="1305340"/>
            <a:ext cx="7395882" cy="4247317"/>
          </a:xfrm>
          <a:prstGeom prst="rect">
            <a:avLst/>
          </a:prstGeom>
          <a:noFill/>
        </p:spPr>
        <p:txBody>
          <a:bodyPr wrap="square" rtlCol="0">
            <a:spAutoFit/>
          </a:bodyPr>
          <a:lstStyle/>
          <a:p>
            <a:r>
              <a:rPr lang="fr-FR" dirty="0"/>
              <a:t>Vous constatez que la plupart des fichiers </a:t>
            </a:r>
            <a:r>
              <a:rPr lang="fr-FR" b="1" dirty="0">
                <a:solidFill>
                  <a:srgbClr val="00B050"/>
                </a:solidFill>
              </a:rPr>
              <a:t>JavaScript</a:t>
            </a:r>
            <a:r>
              <a:rPr lang="fr-FR" dirty="0">
                <a:solidFill>
                  <a:srgbClr val="00B050"/>
                </a:solidFill>
              </a:rPr>
              <a:t> </a:t>
            </a:r>
            <a:r>
              <a:rPr lang="fr-FR" dirty="0"/>
              <a:t>dépendent de fichiers </a:t>
            </a:r>
            <a:r>
              <a:rPr lang="fr-FR" b="1" dirty="0">
                <a:solidFill>
                  <a:srgbClr val="C00000"/>
                </a:solidFill>
              </a:rPr>
              <a:t>Html</a:t>
            </a:r>
            <a:r>
              <a:rPr lang="fr-FR" dirty="0"/>
              <a:t>, et inversement. En effet comme dit précédemment, </a:t>
            </a:r>
            <a:r>
              <a:rPr lang="fr-FR" b="1" dirty="0"/>
              <a:t>le fichier Html est le squelette, le fichier JavaScript le muscle, et par extension le CSS est la peau</a:t>
            </a:r>
            <a:r>
              <a:rPr lang="fr-FR" dirty="0"/>
              <a:t>. Nos fichiers JS vont au final faire </a:t>
            </a:r>
            <a:r>
              <a:rPr lang="fr-FR" b="1" dirty="0"/>
              <a:t>office de chefs d’orchestre pour diriger l’affichage et l’utilisation de notre application</a:t>
            </a:r>
            <a:r>
              <a:rPr lang="fr-FR" dirty="0"/>
              <a:t>.</a:t>
            </a:r>
          </a:p>
          <a:p>
            <a:endParaRPr lang="fr-FR" dirty="0"/>
          </a:p>
          <a:p>
            <a:r>
              <a:rPr lang="fr-FR" dirty="0"/>
              <a:t>Par ailleurs deux autres fichiers JS sont présents, </a:t>
            </a:r>
            <a:r>
              <a:rPr lang="fr-FR" b="1" dirty="0" err="1">
                <a:solidFill>
                  <a:srgbClr val="0070C0"/>
                </a:solidFill>
              </a:rPr>
              <a:t>main.js</a:t>
            </a:r>
            <a:r>
              <a:rPr lang="fr-FR" b="1" dirty="0">
                <a:solidFill>
                  <a:srgbClr val="0070C0"/>
                </a:solidFill>
              </a:rPr>
              <a:t> </a:t>
            </a:r>
            <a:r>
              <a:rPr lang="fr-FR" dirty="0"/>
              <a:t>ainsi que </a:t>
            </a:r>
            <a:r>
              <a:rPr lang="fr-FR" b="1" dirty="0" err="1">
                <a:solidFill>
                  <a:srgbClr val="0070C0"/>
                </a:solidFill>
              </a:rPr>
              <a:t>scripts.js</a:t>
            </a:r>
            <a:endParaRPr lang="fr-FR" b="1" dirty="0">
              <a:solidFill>
                <a:srgbClr val="0070C0"/>
              </a:solidFill>
            </a:endParaRPr>
          </a:p>
          <a:p>
            <a:r>
              <a:rPr lang="fr-FR" dirty="0"/>
              <a:t>Le premier va </a:t>
            </a:r>
            <a:r>
              <a:rPr lang="fr-FR" b="1" dirty="0"/>
              <a:t>essentiellement gérer l’affichage de nos produits </a:t>
            </a:r>
            <a:r>
              <a:rPr lang="fr-FR" dirty="0"/>
              <a:t>sur les pages </a:t>
            </a:r>
            <a:r>
              <a:rPr lang="fr-FR" dirty="0" err="1"/>
              <a:t>index.html</a:t>
            </a:r>
            <a:r>
              <a:rPr lang="fr-FR" dirty="0"/>
              <a:t> et </a:t>
            </a:r>
            <a:r>
              <a:rPr lang="fr-FR" dirty="0" err="1"/>
              <a:t>produit.html</a:t>
            </a:r>
            <a:r>
              <a:rPr lang="fr-FR" dirty="0"/>
              <a:t>, quant au second il regroupe </a:t>
            </a:r>
            <a:r>
              <a:rPr lang="fr-FR" b="1" dirty="0"/>
              <a:t>des variables et fonctions utilisées sur l’ensemble de l’application</a:t>
            </a:r>
            <a:r>
              <a:rPr lang="fr-FR" dirty="0"/>
              <a:t>. Nous allons justement nous intéresser au contenu e ces fichiers pour mieux comprendre le fonctionnement de l’application.</a:t>
            </a:r>
          </a:p>
        </p:txBody>
      </p:sp>
    </p:spTree>
    <p:extLst>
      <p:ext uri="{BB962C8B-B14F-4D97-AF65-F5344CB8AC3E}">
        <p14:creationId xmlns:p14="http://schemas.microsoft.com/office/powerpoint/2010/main" val="2805182396"/>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761F57-11BE-C344-A887-1A190E94E4CC}"/>
              </a:ext>
            </a:extLst>
          </p:cNvPr>
          <p:cNvSpPr>
            <a:spLocks noGrp="1"/>
          </p:cNvSpPr>
          <p:nvPr>
            <p:ph type="title"/>
          </p:nvPr>
        </p:nvSpPr>
        <p:spPr/>
        <p:txBody>
          <a:bodyPr/>
          <a:lstStyle/>
          <a:p>
            <a:r>
              <a:rPr lang="fr-FR" dirty="0"/>
              <a:t>Maintenabilité et sécurité via main et scripts</a:t>
            </a:r>
          </a:p>
        </p:txBody>
      </p:sp>
      <p:sp>
        <p:nvSpPr>
          <p:cNvPr id="3" name="Espace réservé du contenu 2">
            <a:extLst>
              <a:ext uri="{FF2B5EF4-FFF2-40B4-BE49-F238E27FC236}">
                <a16:creationId xmlns:a16="http://schemas.microsoft.com/office/drawing/2014/main" id="{FA6DE8CC-CD09-0D46-8969-39B122C6A0B6}"/>
              </a:ext>
            </a:extLst>
          </p:cNvPr>
          <p:cNvSpPr>
            <a:spLocks noGrp="1"/>
          </p:cNvSpPr>
          <p:nvPr>
            <p:ph idx="1"/>
          </p:nvPr>
        </p:nvSpPr>
        <p:spPr>
          <a:xfrm>
            <a:off x="801386" y="2603500"/>
            <a:ext cx="5294614" cy="3614420"/>
          </a:xfrm>
        </p:spPr>
        <p:txBody>
          <a:bodyPr>
            <a:normAutofit fontScale="92500"/>
          </a:bodyPr>
          <a:lstStyle/>
          <a:p>
            <a:r>
              <a:rPr lang="fr-FR" dirty="0"/>
              <a:t>Compte tenu du contexte pour lequel le MVP a été développé j’ai voulu </a:t>
            </a:r>
            <a:r>
              <a:rPr lang="fr-FR" b="1" dirty="0"/>
              <a:t>rendre le code le plus maintenable possible </a:t>
            </a:r>
            <a:r>
              <a:rPr lang="fr-FR" dirty="0"/>
              <a:t>afin de palier aux futures évolutions de notre plate-forme. Ainsi j’ai procédé à la création de </a:t>
            </a:r>
            <a:r>
              <a:rPr lang="fr-FR" b="1" dirty="0"/>
              <a:t>classes et de fonctions « générales » dans deux fichiers à part : </a:t>
            </a:r>
            <a:r>
              <a:rPr lang="fr-FR" b="1" dirty="0" err="1"/>
              <a:t>Main.js</a:t>
            </a:r>
            <a:r>
              <a:rPr lang="fr-FR" b="1" dirty="0"/>
              <a:t> et </a:t>
            </a:r>
            <a:r>
              <a:rPr lang="fr-FR" b="1" dirty="0" err="1"/>
              <a:t>scripts.js</a:t>
            </a:r>
            <a:endParaRPr lang="fr-FR" b="1" dirty="0"/>
          </a:p>
          <a:p>
            <a:r>
              <a:rPr lang="fr-FR" dirty="0"/>
              <a:t>Dans ce premier une </a:t>
            </a:r>
            <a:r>
              <a:rPr lang="fr-FR" b="1" dirty="0"/>
              <a:t>class prenant en compte la structure des objets de l’API </a:t>
            </a:r>
            <a:r>
              <a:rPr lang="fr-FR" dirty="0"/>
              <a:t>a été mise en place afin de pouvoir </a:t>
            </a:r>
            <a:r>
              <a:rPr lang="fr-FR" b="1" dirty="0"/>
              <a:t>créer des instances là où nous en avons besoin</a:t>
            </a:r>
            <a:r>
              <a:rPr lang="fr-FR" dirty="0"/>
              <a:t>, et surtout pouvoir </a:t>
            </a:r>
            <a:r>
              <a:rPr lang="fr-FR" b="1" dirty="0"/>
              <a:t>réutiliser le même pattern </a:t>
            </a:r>
            <a:r>
              <a:rPr lang="fr-FR" dirty="0"/>
              <a:t>peu importe les produits en vente. </a:t>
            </a:r>
          </a:p>
        </p:txBody>
      </p:sp>
      <p:pic>
        <p:nvPicPr>
          <p:cNvPr id="7" name="Image 6">
            <a:extLst>
              <a:ext uri="{FF2B5EF4-FFF2-40B4-BE49-F238E27FC236}">
                <a16:creationId xmlns:a16="http://schemas.microsoft.com/office/drawing/2014/main" id="{BACF3E75-013E-4F44-BDE9-C3D17F1D144F}"/>
              </a:ext>
            </a:extLst>
          </p:cNvPr>
          <p:cNvPicPr>
            <a:picLocks noChangeAspect="1"/>
          </p:cNvPicPr>
          <p:nvPr/>
        </p:nvPicPr>
        <p:blipFill>
          <a:blip r:embed="rId2"/>
          <a:stretch>
            <a:fillRect/>
          </a:stretch>
        </p:blipFill>
        <p:spPr>
          <a:xfrm>
            <a:off x="6251906" y="3321304"/>
            <a:ext cx="5138708" cy="2178812"/>
          </a:xfrm>
          <a:prstGeom prst="rect">
            <a:avLst/>
          </a:prstGeom>
        </p:spPr>
      </p:pic>
      <p:pic>
        <p:nvPicPr>
          <p:cNvPr id="8" name="Graphique 7" descr="Lire">
            <a:extLst>
              <a:ext uri="{FF2B5EF4-FFF2-40B4-BE49-F238E27FC236}">
                <a16:creationId xmlns:a16="http://schemas.microsoft.com/office/drawing/2014/main" id="{0A4A204A-DC4E-C744-B1D1-32E808679FA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64443" y="5888736"/>
            <a:ext cx="557276" cy="557276"/>
          </a:xfrm>
          <a:prstGeom prst="rect">
            <a:avLst/>
          </a:prstGeom>
        </p:spPr>
      </p:pic>
    </p:spTree>
    <p:extLst>
      <p:ext uri="{BB962C8B-B14F-4D97-AF65-F5344CB8AC3E}">
        <p14:creationId xmlns:p14="http://schemas.microsoft.com/office/powerpoint/2010/main" val="13112913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3332EE72-7F08-A347-A682-58BB998CD85D}"/>
              </a:ext>
            </a:extLst>
          </p:cNvPr>
          <p:cNvSpPr txBox="1"/>
          <p:nvPr/>
        </p:nvSpPr>
        <p:spPr>
          <a:xfrm>
            <a:off x="743712" y="1305341"/>
            <a:ext cx="5184588" cy="4247317"/>
          </a:xfrm>
          <a:prstGeom prst="rect">
            <a:avLst/>
          </a:prstGeom>
          <a:noFill/>
        </p:spPr>
        <p:txBody>
          <a:bodyPr wrap="square" rtlCol="0">
            <a:spAutoFit/>
          </a:bodyPr>
          <a:lstStyle/>
          <a:p>
            <a:r>
              <a:rPr lang="fr-FR" dirty="0"/>
              <a:t>Dans le même fichier j’ai également mis en place deux fonctions importantes : </a:t>
            </a:r>
            <a:r>
              <a:rPr lang="fr-FR" b="1" dirty="0" err="1">
                <a:solidFill>
                  <a:srgbClr val="C00000"/>
                </a:solidFill>
              </a:rPr>
              <a:t>displayProducts</a:t>
            </a:r>
            <a:r>
              <a:rPr lang="fr-FR" dirty="0"/>
              <a:t> et </a:t>
            </a:r>
            <a:r>
              <a:rPr lang="fr-FR" b="1" dirty="0" err="1">
                <a:solidFill>
                  <a:srgbClr val="00B050"/>
                </a:solidFill>
              </a:rPr>
              <a:t>displayArticle</a:t>
            </a:r>
            <a:endParaRPr lang="fr-FR" b="1" dirty="0">
              <a:solidFill>
                <a:srgbClr val="00B050"/>
              </a:solidFill>
            </a:endParaRPr>
          </a:p>
          <a:p>
            <a:r>
              <a:rPr lang="fr-FR" dirty="0"/>
              <a:t>Toutes deux servent à afficher des articles en suivant une structure html / CSS bien définie et en prenant en compte les caractéristiques de nos produits. </a:t>
            </a:r>
          </a:p>
          <a:p>
            <a:r>
              <a:rPr lang="fr-FR" dirty="0"/>
              <a:t>La première sert de modèle pour </a:t>
            </a:r>
            <a:r>
              <a:rPr lang="fr-FR" b="1" dirty="0">
                <a:solidFill>
                  <a:srgbClr val="C00000"/>
                </a:solidFill>
              </a:rPr>
              <a:t>l’affichage des produits disponibles </a:t>
            </a:r>
            <a:r>
              <a:rPr lang="fr-FR" dirty="0"/>
              <a:t>sur la page d’accueil, la seconde gère </a:t>
            </a:r>
            <a:r>
              <a:rPr lang="fr-FR" b="1" dirty="0">
                <a:solidFill>
                  <a:srgbClr val="00B050"/>
                </a:solidFill>
              </a:rPr>
              <a:t>l’affichage d’un article unique</a:t>
            </a:r>
            <a:r>
              <a:rPr lang="fr-FR" dirty="0"/>
              <a:t>, sur la page produit. Dans les deux cas le JS orchestre </a:t>
            </a:r>
            <a:r>
              <a:rPr lang="fr-FR" b="1" dirty="0"/>
              <a:t>la mise en place des éléments html / CSS </a:t>
            </a:r>
            <a:r>
              <a:rPr lang="fr-FR" dirty="0"/>
              <a:t>et grâce à l’opérateur </a:t>
            </a:r>
            <a:r>
              <a:rPr lang="fr-FR" b="1" dirty="0"/>
              <a:t>This</a:t>
            </a:r>
            <a:r>
              <a:rPr lang="fr-FR" dirty="0"/>
              <a:t> la récupération </a:t>
            </a:r>
            <a:r>
              <a:rPr lang="fr-FR" b="1" dirty="0"/>
              <a:t>d’informations ciblées</a:t>
            </a:r>
            <a:r>
              <a:rPr lang="fr-FR" dirty="0"/>
              <a:t>.</a:t>
            </a:r>
            <a:endParaRPr lang="fr-FR" b="1" dirty="0"/>
          </a:p>
        </p:txBody>
      </p:sp>
      <p:pic>
        <p:nvPicPr>
          <p:cNvPr id="4" name="Image 3">
            <a:extLst>
              <a:ext uri="{FF2B5EF4-FFF2-40B4-BE49-F238E27FC236}">
                <a16:creationId xmlns:a16="http://schemas.microsoft.com/office/drawing/2014/main" id="{04DEEA29-B7D2-D844-A852-20134E46FB8C}"/>
              </a:ext>
            </a:extLst>
          </p:cNvPr>
          <p:cNvPicPr>
            <a:picLocks noChangeAspect="1"/>
          </p:cNvPicPr>
          <p:nvPr/>
        </p:nvPicPr>
        <p:blipFill>
          <a:blip r:embed="rId2"/>
          <a:stretch>
            <a:fillRect/>
          </a:stretch>
        </p:blipFill>
        <p:spPr>
          <a:xfrm>
            <a:off x="6263700" y="740409"/>
            <a:ext cx="5184588" cy="2688590"/>
          </a:xfrm>
          <a:prstGeom prst="rect">
            <a:avLst/>
          </a:prstGeom>
        </p:spPr>
      </p:pic>
      <p:pic>
        <p:nvPicPr>
          <p:cNvPr id="6" name="Image 5">
            <a:extLst>
              <a:ext uri="{FF2B5EF4-FFF2-40B4-BE49-F238E27FC236}">
                <a16:creationId xmlns:a16="http://schemas.microsoft.com/office/drawing/2014/main" id="{0A661C3A-83FE-D141-AB56-3574595D3AF7}"/>
              </a:ext>
            </a:extLst>
          </p:cNvPr>
          <p:cNvPicPr>
            <a:picLocks noChangeAspect="1"/>
          </p:cNvPicPr>
          <p:nvPr/>
        </p:nvPicPr>
        <p:blipFill>
          <a:blip r:embed="rId3"/>
          <a:stretch>
            <a:fillRect/>
          </a:stretch>
        </p:blipFill>
        <p:spPr>
          <a:xfrm>
            <a:off x="6263700" y="3837327"/>
            <a:ext cx="5245754" cy="2593156"/>
          </a:xfrm>
          <a:prstGeom prst="rect">
            <a:avLst/>
          </a:prstGeom>
        </p:spPr>
      </p:pic>
    </p:spTree>
    <p:extLst>
      <p:ext uri="{BB962C8B-B14F-4D97-AF65-F5344CB8AC3E}">
        <p14:creationId xmlns:p14="http://schemas.microsoft.com/office/powerpoint/2010/main" val="2230094625"/>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FCECC383-D3AF-1241-B1BA-E4E9083351C0}"/>
              </a:ext>
            </a:extLst>
          </p:cNvPr>
          <p:cNvSpPr txBox="1"/>
          <p:nvPr/>
        </p:nvSpPr>
        <p:spPr>
          <a:xfrm>
            <a:off x="1591056" y="2967335"/>
            <a:ext cx="9009888" cy="923330"/>
          </a:xfrm>
          <a:prstGeom prst="rect">
            <a:avLst/>
          </a:prstGeom>
          <a:noFill/>
        </p:spPr>
        <p:txBody>
          <a:bodyPr wrap="square" rtlCol="0">
            <a:spAutoFit/>
          </a:bodyPr>
          <a:lstStyle/>
          <a:p>
            <a:r>
              <a:rPr lang="fr-FR" dirty="0"/>
              <a:t>Bien entendu ces fonctions sont à ce stade inutiles, elles devront en effet </a:t>
            </a:r>
            <a:r>
              <a:rPr lang="fr-FR" b="1" dirty="0"/>
              <a:t>être appelées sur les pages dédiées, en complément d’un appel vers l’API</a:t>
            </a:r>
            <a:r>
              <a:rPr lang="fr-FR" dirty="0"/>
              <a:t>, mais nous y reviendrons très vite !</a:t>
            </a:r>
          </a:p>
        </p:txBody>
      </p:sp>
    </p:spTree>
    <p:extLst>
      <p:ext uri="{BB962C8B-B14F-4D97-AF65-F5344CB8AC3E}">
        <p14:creationId xmlns:p14="http://schemas.microsoft.com/office/powerpoint/2010/main" val="280547210"/>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04F28ED1-A32F-B443-A3A5-1238A2E275CC}"/>
              </a:ext>
            </a:extLst>
          </p:cNvPr>
          <p:cNvSpPr txBox="1"/>
          <p:nvPr/>
        </p:nvSpPr>
        <p:spPr>
          <a:xfrm>
            <a:off x="1329182" y="686984"/>
            <a:ext cx="3828288" cy="2585323"/>
          </a:xfrm>
          <a:prstGeom prst="rect">
            <a:avLst/>
          </a:prstGeom>
          <a:noFill/>
        </p:spPr>
        <p:txBody>
          <a:bodyPr wrap="square" rtlCol="0">
            <a:spAutoFit/>
          </a:bodyPr>
          <a:lstStyle/>
          <a:p>
            <a:r>
              <a:rPr lang="fr-FR" dirty="0"/>
              <a:t>Le fichier </a:t>
            </a:r>
            <a:r>
              <a:rPr lang="fr-FR" b="1" dirty="0" err="1"/>
              <a:t>scripts.js</a:t>
            </a:r>
            <a:r>
              <a:rPr lang="fr-FR" b="1" dirty="0"/>
              <a:t> sert plus ou moins de « boîte à outils »</a:t>
            </a:r>
            <a:r>
              <a:rPr lang="fr-FR" dirty="0"/>
              <a:t> pour le fonctionnement de notre application. Il comporte des </a:t>
            </a:r>
            <a:r>
              <a:rPr lang="fr-FR" b="1" dirty="0"/>
              <a:t>fonctions utilisées sur l’ensemble du site</a:t>
            </a:r>
            <a:r>
              <a:rPr lang="fr-FR" dirty="0"/>
              <a:t>, comme celle permettant de mettre à jour un widget en fonction de l’état du panier. </a:t>
            </a:r>
          </a:p>
        </p:txBody>
      </p:sp>
      <p:pic>
        <p:nvPicPr>
          <p:cNvPr id="4" name="Image 3">
            <a:extLst>
              <a:ext uri="{FF2B5EF4-FFF2-40B4-BE49-F238E27FC236}">
                <a16:creationId xmlns:a16="http://schemas.microsoft.com/office/drawing/2014/main" id="{01F52802-D721-C14E-9B16-417BED47E457}"/>
              </a:ext>
            </a:extLst>
          </p:cNvPr>
          <p:cNvPicPr>
            <a:picLocks noChangeAspect="1"/>
          </p:cNvPicPr>
          <p:nvPr/>
        </p:nvPicPr>
        <p:blipFill>
          <a:blip r:embed="rId2"/>
          <a:stretch>
            <a:fillRect/>
          </a:stretch>
        </p:blipFill>
        <p:spPr>
          <a:xfrm>
            <a:off x="1487932" y="5453126"/>
            <a:ext cx="8216900" cy="901700"/>
          </a:xfrm>
          <a:prstGeom prst="rect">
            <a:avLst/>
          </a:prstGeom>
        </p:spPr>
      </p:pic>
      <p:sp>
        <p:nvSpPr>
          <p:cNvPr id="5" name="ZoneTexte 4">
            <a:extLst>
              <a:ext uri="{FF2B5EF4-FFF2-40B4-BE49-F238E27FC236}">
                <a16:creationId xmlns:a16="http://schemas.microsoft.com/office/drawing/2014/main" id="{64972822-D8F6-DB46-94A6-ED7F0C7ED400}"/>
              </a:ext>
            </a:extLst>
          </p:cNvPr>
          <p:cNvSpPr txBox="1"/>
          <p:nvPr/>
        </p:nvSpPr>
        <p:spPr>
          <a:xfrm>
            <a:off x="1329182" y="3585693"/>
            <a:ext cx="8534400" cy="1754326"/>
          </a:xfrm>
          <a:prstGeom prst="rect">
            <a:avLst/>
          </a:prstGeom>
          <a:noFill/>
        </p:spPr>
        <p:txBody>
          <a:bodyPr wrap="square" rtlCol="0">
            <a:spAutoFit/>
          </a:bodyPr>
          <a:lstStyle/>
          <a:p>
            <a:r>
              <a:rPr lang="fr-FR" dirty="0"/>
              <a:t>Mais il comporte surtout une </a:t>
            </a:r>
            <a:r>
              <a:rPr lang="fr-FR" b="1" dirty="0"/>
              <a:t>variable contenant le chemin vers notre API, afin d’éviter de devoir changer l’URL sur chacune des pages</a:t>
            </a:r>
            <a:r>
              <a:rPr lang="fr-FR" dirty="0"/>
              <a:t> si un changement d’architecture survenait (imaginons nous souhaitons vendre un autre type de produits, disponibles dans un autre dossier) , de ce fait la modification se fera uniquement via la déclaration de cette variable, toujours dans un </a:t>
            </a:r>
            <a:r>
              <a:rPr lang="fr-FR" b="1" dirty="0"/>
              <a:t>soucis de maintenabilité, et également de sécurité</a:t>
            </a:r>
            <a:r>
              <a:rPr lang="fr-FR" dirty="0"/>
              <a:t> !</a:t>
            </a:r>
          </a:p>
        </p:txBody>
      </p:sp>
      <p:pic>
        <p:nvPicPr>
          <p:cNvPr id="7" name="Image 6">
            <a:extLst>
              <a:ext uri="{FF2B5EF4-FFF2-40B4-BE49-F238E27FC236}">
                <a16:creationId xmlns:a16="http://schemas.microsoft.com/office/drawing/2014/main" id="{B8B36D36-6C21-1242-B296-93AFBC4A336D}"/>
              </a:ext>
            </a:extLst>
          </p:cNvPr>
          <p:cNvPicPr>
            <a:picLocks noChangeAspect="1"/>
          </p:cNvPicPr>
          <p:nvPr/>
        </p:nvPicPr>
        <p:blipFill>
          <a:blip r:embed="rId3"/>
          <a:stretch>
            <a:fillRect/>
          </a:stretch>
        </p:blipFill>
        <p:spPr>
          <a:xfrm>
            <a:off x="5596382" y="866997"/>
            <a:ext cx="5656834" cy="2297237"/>
          </a:xfrm>
          <a:prstGeom prst="rect">
            <a:avLst/>
          </a:prstGeom>
        </p:spPr>
      </p:pic>
    </p:spTree>
    <p:extLst>
      <p:ext uri="{BB962C8B-B14F-4D97-AF65-F5344CB8AC3E}">
        <p14:creationId xmlns:p14="http://schemas.microsoft.com/office/powerpoint/2010/main" val="3123493967"/>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CABCDBE-C958-6F4D-93B2-96DE0E1FFE13}"/>
              </a:ext>
            </a:extLst>
          </p:cNvPr>
          <p:cNvSpPr>
            <a:spLocks noGrp="1"/>
          </p:cNvSpPr>
          <p:nvPr>
            <p:ph type="title"/>
          </p:nvPr>
        </p:nvSpPr>
        <p:spPr/>
        <p:txBody>
          <a:bodyPr/>
          <a:lstStyle/>
          <a:p>
            <a:r>
              <a:rPr lang="fr-FR" dirty="0"/>
              <a:t>Affichage des produits disponibles</a:t>
            </a:r>
          </a:p>
        </p:txBody>
      </p:sp>
      <p:sp>
        <p:nvSpPr>
          <p:cNvPr id="3" name="Espace réservé du contenu 2">
            <a:extLst>
              <a:ext uri="{FF2B5EF4-FFF2-40B4-BE49-F238E27FC236}">
                <a16:creationId xmlns:a16="http://schemas.microsoft.com/office/drawing/2014/main" id="{EDFFD752-9266-1F4A-977F-70E559146FDB}"/>
              </a:ext>
            </a:extLst>
          </p:cNvPr>
          <p:cNvSpPr>
            <a:spLocks noGrp="1"/>
          </p:cNvSpPr>
          <p:nvPr>
            <p:ph idx="1"/>
          </p:nvPr>
        </p:nvSpPr>
        <p:spPr/>
        <p:txBody>
          <a:bodyPr/>
          <a:lstStyle/>
          <a:p>
            <a:r>
              <a:rPr lang="fr-FR" dirty="0"/>
              <a:t>Comme vu précédemment, </a:t>
            </a:r>
            <a:r>
              <a:rPr lang="fr-FR" b="1" dirty="0"/>
              <a:t>l’affichage de nos produits est géré en grande partie par la fonction </a:t>
            </a:r>
            <a:r>
              <a:rPr lang="fr-FR" b="1" dirty="0" err="1"/>
              <a:t>displayProducts</a:t>
            </a:r>
            <a:r>
              <a:rPr lang="fr-FR" b="1" dirty="0"/>
              <a:t> </a:t>
            </a:r>
            <a:r>
              <a:rPr lang="fr-FR" dirty="0"/>
              <a:t>créé dans le fichier </a:t>
            </a:r>
            <a:r>
              <a:rPr lang="fr-FR" dirty="0" err="1"/>
              <a:t>main.js</a:t>
            </a:r>
            <a:endParaRPr lang="fr-FR" dirty="0"/>
          </a:p>
          <a:p>
            <a:r>
              <a:rPr lang="fr-FR" dirty="0"/>
              <a:t>Mais, avant d’appeler cette </a:t>
            </a:r>
            <a:r>
              <a:rPr lang="fr-FR" b="1" dirty="0"/>
              <a:t>fonction nous devons tout de même penser à une chose, récupérer les informations de nos produits </a:t>
            </a:r>
            <a:r>
              <a:rPr lang="fr-FR" dirty="0"/>
              <a:t>qui eux se trouvent dans l’API, elle-même présente dans notre back-end. </a:t>
            </a:r>
          </a:p>
          <a:p>
            <a:r>
              <a:rPr lang="fr-FR" dirty="0"/>
              <a:t>La récupération et l’affichage de nos produits</a:t>
            </a:r>
            <a:r>
              <a:rPr lang="fr-FR" b="1" dirty="0"/>
              <a:t> se fait alors en suivant différentes étapes, dictées dans notre fichier </a:t>
            </a:r>
            <a:r>
              <a:rPr lang="fr-FR" b="1" dirty="0" err="1"/>
              <a:t>index.js</a:t>
            </a:r>
            <a:endParaRPr lang="fr-FR" b="1" dirty="0"/>
          </a:p>
        </p:txBody>
      </p:sp>
      <p:pic>
        <p:nvPicPr>
          <p:cNvPr id="4" name="Graphique 3" descr="Lire">
            <a:extLst>
              <a:ext uri="{FF2B5EF4-FFF2-40B4-BE49-F238E27FC236}">
                <a16:creationId xmlns:a16="http://schemas.microsoft.com/office/drawing/2014/main" id="{41D8F5A8-BA97-0B41-A86F-050CFD37633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4443" y="5888736"/>
            <a:ext cx="557276" cy="557276"/>
          </a:xfrm>
          <a:prstGeom prst="rect">
            <a:avLst/>
          </a:prstGeom>
        </p:spPr>
      </p:pic>
    </p:spTree>
    <p:extLst>
      <p:ext uri="{BB962C8B-B14F-4D97-AF65-F5344CB8AC3E}">
        <p14:creationId xmlns:p14="http://schemas.microsoft.com/office/powerpoint/2010/main" val="29062802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B64D0783-6CAE-2D48-A0DD-0533BFCB5033}"/>
              </a:ext>
            </a:extLst>
          </p:cNvPr>
          <p:cNvSpPr txBox="1"/>
          <p:nvPr/>
        </p:nvSpPr>
        <p:spPr>
          <a:xfrm>
            <a:off x="1475232" y="1028343"/>
            <a:ext cx="9241536" cy="4801314"/>
          </a:xfrm>
          <a:prstGeom prst="rect">
            <a:avLst/>
          </a:prstGeom>
          <a:noFill/>
        </p:spPr>
        <p:txBody>
          <a:bodyPr wrap="square" rtlCol="0">
            <a:spAutoFit/>
          </a:bodyPr>
          <a:lstStyle/>
          <a:p>
            <a:pPr marL="285750" indent="-285750">
              <a:buFont typeface="Arial" panose="020B0604020202020204" pitchFamily="34" charset="0"/>
              <a:buChar char="•"/>
            </a:pPr>
            <a:r>
              <a:rPr lang="fr-FR" dirty="0"/>
              <a:t>Dans un premier temps on </a:t>
            </a:r>
            <a:r>
              <a:rPr lang="fr-FR" b="1" dirty="0"/>
              <a:t>importe les informations concernant notre class </a:t>
            </a:r>
            <a:r>
              <a:rPr lang="fr-FR" b="1" dirty="0" err="1"/>
              <a:t>products</a:t>
            </a:r>
            <a:r>
              <a:rPr lang="fr-FR" dirty="0"/>
              <a:t>, qui regroupe également les fonctions de mise en page de nos produits.</a:t>
            </a:r>
          </a:p>
          <a:p>
            <a:endParaRPr lang="fr-FR" dirty="0"/>
          </a:p>
          <a:p>
            <a:pPr marL="285750" indent="-285750">
              <a:buFont typeface="Arial" panose="020B0604020202020204" pitchFamily="34" charset="0"/>
              <a:buChar char="•"/>
            </a:pPr>
            <a:r>
              <a:rPr lang="fr-FR" dirty="0"/>
              <a:t>Ensuite </a:t>
            </a:r>
            <a:r>
              <a:rPr lang="fr-FR" b="1" dirty="0"/>
              <a:t>nous appelons l’API </a:t>
            </a:r>
            <a:r>
              <a:rPr lang="fr-FR" dirty="0"/>
              <a:t>afin de pouvoir </a:t>
            </a:r>
            <a:r>
              <a:rPr lang="fr-FR" b="1" dirty="0"/>
              <a:t>récupérer les informations dont nous avons besoin pour chacun des articles</a:t>
            </a:r>
            <a:r>
              <a:rPr lang="fr-FR" dirty="0"/>
              <a:t> qui s’afficheront sur la page, et cela grâce à la méthode </a:t>
            </a:r>
            <a:r>
              <a:rPr lang="fr-FR" b="1" dirty="0" err="1"/>
              <a:t>fetch</a:t>
            </a:r>
            <a:r>
              <a:rPr lang="fr-FR" dirty="0"/>
              <a:t>. Cette méthode va </a:t>
            </a:r>
            <a:r>
              <a:rPr lang="fr-FR" b="1" dirty="0"/>
              <a:t>appeler l’API grâce à la variable </a:t>
            </a:r>
            <a:r>
              <a:rPr lang="fr-FR" b="1" dirty="0" err="1"/>
              <a:t>apiUrl</a:t>
            </a:r>
            <a:r>
              <a:rPr lang="fr-FR" dirty="0"/>
              <a:t> placée en argument, et générer une </a:t>
            </a:r>
            <a:r>
              <a:rPr lang="fr-FR" b="1" dirty="0"/>
              <a:t>promise</a:t>
            </a:r>
            <a:r>
              <a:rPr lang="fr-FR" dirty="0"/>
              <a:t>. La promise dans notre cas est </a:t>
            </a:r>
            <a:r>
              <a:rPr lang="fr-FR" b="1" dirty="0"/>
              <a:t>la garantie d’obtenir les informations produits</a:t>
            </a:r>
            <a:r>
              <a:rPr lang="fr-FR" dirty="0"/>
              <a:t>, </a:t>
            </a:r>
            <a:r>
              <a:rPr lang="fr-FR" b="1" dirty="0"/>
              <a:t>ou un message d’erreu</a:t>
            </a:r>
            <a:r>
              <a:rPr lang="fr-FR" dirty="0"/>
              <a:t>r, si l’API est joignable, ou non. La </a:t>
            </a:r>
            <a:r>
              <a:rPr lang="fr-FR" b="1" dirty="0"/>
              <a:t>fonction </a:t>
            </a:r>
            <a:r>
              <a:rPr lang="fr-FR" b="1" dirty="0" err="1"/>
              <a:t>then</a:t>
            </a:r>
            <a:r>
              <a:rPr lang="fr-FR" b="1" dirty="0"/>
              <a:t>() sert à « paramétrer » la promise</a:t>
            </a:r>
            <a:r>
              <a:rPr lang="fr-FR" dirty="0"/>
              <a:t>, ici en cas de succès le data concernant les produits est récupéré dans un </a:t>
            </a:r>
            <a:r>
              <a:rPr lang="fr-FR" b="1" dirty="0"/>
              <a:t>fichier JSON</a:t>
            </a:r>
            <a:r>
              <a:rPr lang="fr-FR" dirty="0"/>
              <a:t>, puis pour chaque produit disponible </a:t>
            </a:r>
            <a:r>
              <a:rPr lang="fr-FR" b="1" dirty="0"/>
              <a:t>nous demandons les paramètres id, description, </a:t>
            </a:r>
            <a:r>
              <a:rPr lang="fr-FR" b="1" dirty="0" err="1"/>
              <a:t>imageUrl</a:t>
            </a:r>
            <a:r>
              <a:rPr lang="fr-FR" b="1" dirty="0"/>
              <a:t>, </a:t>
            </a:r>
            <a:r>
              <a:rPr lang="fr-FR" b="1" dirty="0" err="1"/>
              <a:t>lenses</a:t>
            </a:r>
            <a:r>
              <a:rPr lang="fr-FR" b="1" dirty="0"/>
              <a:t>, </a:t>
            </a:r>
            <a:r>
              <a:rPr lang="fr-FR" b="1" dirty="0" err="1"/>
              <a:t>name</a:t>
            </a:r>
            <a:r>
              <a:rPr lang="fr-FR" b="1" dirty="0"/>
              <a:t>, et </a:t>
            </a:r>
            <a:r>
              <a:rPr lang="fr-FR" b="1" dirty="0" err="1"/>
              <a:t>price</a:t>
            </a:r>
            <a:r>
              <a:rPr lang="fr-FR" dirty="0"/>
              <a:t> disponibles dans ce fichier, grâce </a:t>
            </a:r>
            <a:r>
              <a:rPr lang="fr-FR" b="1" dirty="0"/>
              <a:t>une boucle for</a:t>
            </a:r>
            <a:r>
              <a:rPr lang="fr-FR" dirty="0"/>
              <a:t>,  qui seront affichés grâce à l’opérateur </a:t>
            </a:r>
            <a:r>
              <a:rPr lang="fr-FR" dirty="0" err="1"/>
              <a:t>this</a:t>
            </a:r>
            <a:r>
              <a:rPr lang="fr-FR" dirty="0"/>
              <a:t> (rappelez vous le fichier main). </a:t>
            </a:r>
          </a:p>
          <a:p>
            <a:pPr marL="285750" indent="-285750">
              <a:buFont typeface="Arial" panose="020B0604020202020204" pitchFamily="34" charset="0"/>
              <a:buChar char="•"/>
            </a:pPr>
            <a:r>
              <a:rPr lang="fr-FR" dirty="0"/>
              <a:t>En cas de succès </a:t>
            </a:r>
            <a:r>
              <a:rPr lang="fr-FR" b="1" dirty="0"/>
              <a:t>la fonction </a:t>
            </a:r>
            <a:r>
              <a:rPr lang="fr-FR" b="1" dirty="0" err="1"/>
              <a:t>cameras.displayProducts</a:t>
            </a:r>
            <a:r>
              <a:rPr lang="fr-FR" b="1" dirty="0"/>
              <a:t>() sera invoquée </a:t>
            </a:r>
            <a:r>
              <a:rPr lang="fr-FR" dirty="0"/>
              <a:t>pour enfin afficher nos produits (cameras étant le data au préalable appelé). </a:t>
            </a:r>
          </a:p>
        </p:txBody>
      </p:sp>
    </p:spTree>
    <p:extLst>
      <p:ext uri="{BB962C8B-B14F-4D97-AF65-F5344CB8AC3E}">
        <p14:creationId xmlns:p14="http://schemas.microsoft.com/office/powerpoint/2010/main" val="50244617"/>
      </p:ext>
    </p:extLst>
  </p:cSld>
  <p:clrMapOvr>
    <a:masterClrMapping/>
  </p:clrMapOvr>
  <p:transition spd="slow">
    <p:cove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DAFBCCA9-6415-B74C-9F4D-7081C22F0A60}"/>
              </a:ext>
            </a:extLst>
          </p:cNvPr>
          <p:cNvPicPr>
            <a:picLocks noChangeAspect="1"/>
          </p:cNvPicPr>
          <p:nvPr/>
        </p:nvPicPr>
        <p:blipFill>
          <a:blip r:embed="rId2"/>
          <a:stretch>
            <a:fillRect/>
          </a:stretch>
        </p:blipFill>
        <p:spPr>
          <a:xfrm>
            <a:off x="2197100" y="552450"/>
            <a:ext cx="7797800" cy="5753100"/>
          </a:xfrm>
          <a:prstGeom prst="rect">
            <a:avLst/>
          </a:prstGeom>
        </p:spPr>
      </p:pic>
    </p:spTree>
    <p:extLst>
      <p:ext uri="{BB962C8B-B14F-4D97-AF65-F5344CB8AC3E}">
        <p14:creationId xmlns:p14="http://schemas.microsoft.com/office/powerpoint/2010/main" val="3592900890"/>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199D6DC-6D76-2547-AB61-085625ADAF4A}"/>
              </a:ext>
            </a:extLst>
          </p:cNvPr>
          <p:cNvSpPr>
            <a:spLocks noGrp="1"/>
          </p:cNvSpPr>
          <p:nvPr>
            <p:ph type="title"/>
          </p:nvPr>
        </p:nvSpPr>
        <p:spPr/>
        <p:txBody>
          <a:bodyPr/>
          <a:lstStyle/>
          <a:p>
            <a:r>
              <a:rPr lang="fr-FR" dirty="0"/>
              <a:t>Contexte</a:t>
            </a:r>
          </a:p>
        </p:txBody>
      </p:sp>
      <p:sp>
        <p:nvSpPr>
          <p:cNvPr id="3" name="Espace réservé du contenu 2">
            <a:extLst>
              <a:ext uri="{FF2B5EF4-FFF2-40B4-BE49-F238E27FC236}">
                <a16:creationId xmlns:a16="http://schemas.microsoft.com/office/drawing/2014/main" id="{BA84FF49-1ABA-734F-A744-008A6BC13303}"/>
              </a:ext>
            </a:extLst>
          </p:cNvPr>
          <p:cNvSpPr>
            <a:spLocks noGrp="1"/>
          </p:cNvSpPr>
          <p:nvPr>
            <p:ph idx="1"/>
          </p:nvPr>
        </p:nvSpPr>
        <p:spPr/>
        <p:txBody>
          <a:bodyPr/>
          <a:lstStyle/>
          <a:p>
            <a:r>
              <a:rPr lang="fr-FR" dirty="0"/>
              <a:t>Orinoco souhaite actuellement </a:t>
            </a:r>
            <a:r>
              <a:rPr lang="fr-FR" b="1" dirty="0"/>
              <a:t>se démarquer </a:t>
            </a:r>
            <a:r>
              <a:rPr lang="fr-FR" dirty="0"/>
              <a:t>de ses concurrents en créant des </a:t>
            </a:r>
            <a:r>
              <a:rPr lang="fr-FR" b="1" dirty="0"/>
              <a:t>applications thématiques</a:t>
            </a:r>
            <a:r>
              <a:rPr lang="fr-FR" dirty="0"/>
              <a:t>, ne proposant qu’un seul type de produits (par ex. une application pour vendre des cameras, une autre pour des meubles, …).</a:t>
            </a:r>
          </a:p>
          <a:p>
            <a:r>
              <a:rPr lang="fr-FR" dirty="0"/>
              <a:t>Afin de promouvoir au mieux ce concept auprès de nos investisseurs nous avons </a:t>
            </a:r>
            <a:r>
              <a:rPr lang="fr-FR" b="1" dirty="0"/>
              <a:t>développé un premier MVP </a:t>
            </a:r>
            <a:r>
              <a:rPr lang="fr-FR" dirty="0"/>
              <a:t>répondant au cahier des charges de Orinoco.</a:t>
            </a:r>
          </a:p>
          <a:p>
            <a:r>
              <a:rPr lang="fr-FR" dirty="0"/>
              <a:t>Ce MVP servira de base à nos applications web, </a:t>
            </a:r>
            <a:r>
              <a:rPr lang="fr-FR" b="1" dirty="0"/>
              <a:t>il se doit d’être fonctionnel, maintenable, et documenté</a:t>
            </a:r>
            <a:r>
              <a:rPr lang="fr-FR" dirty="0"/>
              <a:t>, afin d’assurer au mieux </a:t>
            </a:r>
            <a:r>
              <a:rPr lang="fr-FR" b="1" dirty="0"/>
              <a:t>l’évolution de notre plateforme </a:t>
            </a:r>
            <a:r>
              <a:rPr lang="fr-FR" dirty="0"/>
              <a:t>de e-commerce. </a:t>
            </a:r>
          </a:p>
        </p:txBody>
      </p:sp>
    </p:spTree>
    <p:extLst>
      <p:ext uri="{BB962C8B-B14F-4D97-AF65-F5344CB8AC3E}">
        <p14:creationId xmlns:p14="http://schemas.microsoft.com/office/powerpoint/2010/main" val="14673615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21FA171-B219-9445-AA6C-B2747EB98C42}"/>
              </a:ext>
            </a:extLst>
          </p:cNvPr>
          <p:cNvSpPr>
            <a:spLocks noGrp="1"/>
          </p:cNvSpPr>
          <p:nvPr>
            <p:ph type="title"/>
          </p:nvPr>
        </p:nvSpPr>
        <p:spPr/>
        <p:txBody>
          <a:bodyPr/>
          <a:lstStyle/>
          <a:p>
            <a:r>
              <a:rPr lang="fr-FR" dirty="0"/>
              <a:t>Affichage d’un produit</a:t>
            </a:r>
          </a:p>
        </p:txBody>
      </p:sp>
      <p:sp>
        <p:nvSpPr>
          <p:cNvPr id="3" name="Espace réservé du contenu 2">
            <a:extLst>
              <a:ext uri="{FF2B5EF4-FFF2-40B4-BE49-F238E27FC236}">
                <a16:creationId xmlns:a16="http://schemas.microsoft.com/office/drawing/2014/main" id="{0104C0A7-F7BA-FA42-A402-311E29B56D79}"/>
              </a:ext>
            </a:extLst>
          </p:cNvPr>
          <p:cNvSpPr>
            <a:spLocks noGrp="1"/>
          </p:cNvSpPr>
          <p:nvPr>
            <p:ph idx="1"/>
          </p:nvPr>
        </p:nvSpPr>
        <p:spPr>
          <a:xfrm>
            <a:off x="1154954" y="2603500"/>
            <a:ext cx="8825659" cy="1883156"/>
          </a:xfrm>
        </p:spPr>
        <p:txBody>
          <a:bodyPr>
            <a:normAutofit fontScale="92500" lnSpcReduction="10000"/>
          </a:bodyPr>
          <a:lstStyle/>
          <a:p>
            <a:r>
              <a:rPr lang="fr-FR" dirty="0"/>
              <a:t>L’affichage d’un seul produit est régi par le même principe que celui de la liste de produits, avec quelques subtilités néanmoins. </a:t>
            </a:r>
          </a:p>
          <a:p>
            <a:r>
              <a:rPr lang="fr-FR" dirty="0"/>
              <a:t>Afin de pouvoir exploiter les informations du produit nous passons toujours par une méthode </a:t>
            </a:r>
            <a:r>
              <a:rPr lang="fr-FR" dirty="0" err="1"/>
              <a:t>fetch</a:t>
            </a:r>
            <a:r>
              <a:rPr lang="fr-FR" dirty="0"/>
              <a:t>, mais cette fois nous devons rajouter l’ID du produit concerné à notre appel d’API, sachant que chaque produit dispose de son propre ID qui en est renvoyé dans l’URL il nous reste qu’à récupérer cet ID via le DOM, et de l’intégrer dans une variable qui sera passée dans notre appel.</a:t>
            </a:r>
          </a:p>
          <a:p>
            <a:pPr marL="0" indent="0">
              <a:buNone/>
            </a:pPr>
            <a:endParaRPr lang="fr-FR" dirty="0"/>
          </a:p>
        </p:txBody>
      </p:sp>
      <p:pic>
        <p:nvPicPr>
          <p:cNvPr id="5" name="Image 4">
            <a:extLst>
              <a:ext uri="{FF2B5EF4-FFF2-40B4-BE49-F238E27FC236}">
                <a16:creationId xmlns:a16="http://schemas.microsoft.com/office/drawing/2014/main" id="{614A2D7A-6B95-2E4B-9085-639F051892DB}"/>
              </a:ext>
            </a:extLst>
          </p:cNvPr>
          <p:cNvPicPr>
            <a:picLocks noChangeAspect="1"/>
          </p:cNvPicPr>
          <p:nvPr/>
        </p:nvPicPr>
        <p:blipFill>
          <a:blip r:embed="rId2"/>
          <a:stretch>
            <a:fillRect/>
          </a:stretch>
        </p:blipFill>
        <p:spPr>
          <a:xfrm>
            <a:off x="1154954" y="4609424"/>
            <a:ext cx="8661400" cy="800100"/>
          </a:xfrm>
          <a:prstGeom prst="rect">
            <a:avLst/>
          </a:prstGeom>
        </p:spPr>
      </p:pic>
      <p:pic>
        <p:nvPicPr>
          <p:cNvPr id="7" name="Image 6">
            <a:extLst>
              <a:ext uri="{FF2B5EF4-FFF2-40B4-BE49-F238E27FC236}">
                <a16:creationId xmlns:a16="http://schemas.microsoft.com/office/drawing/2014/main" id="{ECA07CC6-4973-3446-9D93-6407FFA8A1CC}"/>
              </a:ext>
            </a:extLst>
          </p:cNvPr>
          <p:cNvPicPr>
            <a:picLocks noChangeAspect="1"/>
          </p:cNvPicPr>
          <p:nvPr/>
        </p:nvPicPr>
        <p:blipFill>
          <a:blip r:embed="rId3"/>
          <a:stretch>
            <a:fillRect/>
          </a:stretch>
        </p:blipFill>
        <p:spPr>
          <a:xfrm>
            <a:off x="1154954" y="5532292"/>
            <a:ext cx="9601200" cy="800100"/>
          </a:xfrm>
          <a:prstGeom prst="rect">
            <a:avLst/>
          </a:prstGeom>
        </p:spPr>
      </p:pic>
      <p:pic>
        <p:nvPicPr>
          <p:cNvPr id="8" name="Graphique 7" descr="Lire">
            <a:extLst>
              <a:ext uri="{FF2B5EF4-FFF2-40B4-BE49-F238E27FC236}">
                <a16:creationId xmlns:a16="http://schemas.microsoft.com/office/drawing/2014/main" id="{86518818-9150-B44F-BFA6-BD3EC2A9C10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164443" y="5888736"/>
            <a:ext cx="557276" cy="557276"/>
          </a:xfrm>
          <a:prstGeom prst="rect">
            <a:avLst/>
          </a:prstGeom>
        </p:spPr>
      </p:pic>
    </p:spTree>
    <p:extLst>
      <p:ext uri="{BB962C8B-B14F-4D97-AF65-F5344CB8AC3E}">
        <p14:creationId xmlns:p14="http://schemas.microsoft.com/office/powerpoint/2010/main" val="2761640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5ABC59DD-B312-6A4D-A062-6CE217640CD0}"/>
              </a:ext>
            </a:extLst>
          </p:cNvPr>
          <p:cNvSpPr txBox="1"/>
          <p:nvPr/>
        </p:nvSpPr>
        <p:spPr>
          <a:xfrm>
            <a:off x="1738630" y="1109472"/>
            <a:ext cx="8714740" cy="1400383"/>
          </a:xfrm>
          <a:prstGeom prst="rect">
            <a:avLst/>
          </a:prstGeom>
          <a:noFill/>
        </p:spPr>
        <p:txBody>
          <a:bodyPr wrap="square" rtlCol="0">
            <a:spAutoFit/>
          </a:bodyPr>
          <a:lstStyle/>
          <a:p>
            <a:pPr>
              <a:buClr>
                <a:srgbClr val="7030A0"/>
              </a:buClr>
              <a:buSzPct val="80000"/>
            </a:pPr>
            <a:r>
              <a:rPr lang="fr-FR" sz="1700" dirty="0"/>
              <a:t>De plus, les paramètres itérés sur la page précédente ne le sont plus à présent, car nous avons besoin d’informations concernant qu’un seul article, ainsi que des options disponibles avec celui-ci (ici des objectifs photo).</a:t>
            </a:r>
          </a:p>
          <a:p>
            <a:pPr>
              <a:buClr>
                <a:srgbClr val="7030A0"/>
              </a:buClr>
              <a:buSzPct val="80000"/>
            </a:pPr>
            <a:r>
              <a:rPr lang="fr-FR" sz="1700" dirty="0"/>
              <a:t>Concernant la structure de la page, elle est comme sur la page produits, gérée par une fonction, ici </a:t>
            </a:r>
            <a:r>
              <a:rPr lang="fr-FR" sz="1700" dirty="0" err="1"/>
              <a:t>camera.displayArticle</a:t>
            </a:r>
            <a:r>
              <a:rPr lang="fr-FR" sz="1700" dirty="0"/>
              <a:t>().</a:t>
            </a:r>
          </a:p>
        </p:txBody>
      </p:sp>
      <p:pic>
        <p:nvPicPr>
          <p:cNvPr id="6" name="Image 5">
            <a:extLst>
              <a:ext uri="{FF2B5EF4-FFF2-40B4-BE49-F238E27FC236}">
                <a16:creationId xmlns:a16="http://schemas.microsoft.com/office/drawing/2014/main" id="{1AE2E6E2-CC59-504B-B6BE-81AD5C5B809D}"/>
              </a:ext>
            </a:extLst>
          </p:cNvPr>
          <p:cNvPicPr>
            <a:picLocks noChangeAspect="1"/>
          </p:cNvPicPr>
          <p:nvPr/>
        </p:nvPicPr>
        <p:blipFill>
          <a:blip r:embed="rId2"/>
          <a:stretch>
            <a:fillRect/>
          </a:stretch>
        </p:blipFill>
        <p:spPr>
          <a:xfrm>
            <a:off x="2015363" y="2864777"/>
            <a:ext cx="8161274" cy="3325672"/>
          </a:xfrm>
          <a:prstGeom prst="rect">
            <a:avLst/>
          </a:prstGeom>
        </p:spPr>
      </p:pic>
    </p:spTree>
    <p:extLst>
      <p:ext uri="{BB962C8B-B14F-4D97-AF65-F5344CB8AC3E}">
        <p14:creationId xmlns:p14="http://schemas.microsoft.com/office/powerpoint/2010/main" val="1845280210"/>
      </p:ext>
    </p:extLst>
  </p:cSld>
  <p:clrMapOvr>
    <a:masterClrMapping/>
  </p:clrMapOvr>
  <p:transition spd="slow">
    <p:cove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3E8A054-9D30-BD46-AA43-1566132B20F7}"/>
              </a:ext>
            </a:extLst>
          </p:cNvPr>
          <p:cNvSpPr>
            <a:spLocks noGrp="1"/>
          </p:cNvSpPr>
          <p:nvPr>
            <p:ph type="title"/>
          </p:nvPr>
        </p:nvSpPr>
        <p:spPr/>
        <p:txBody>
          <a:bodyPr/>
          <a:lstStyle/>
          <a:p>
            <a:r>
              <a:rPr lang="fr-FR" dirty="0"/>
              <a:t>Du produit au panier</a:t>
            </a:r>
          </a:p>
        </p:txBody>
      </p:sp>
      <p:sp>
        <p:nvSpPr>
          <p:cNvPr id="3" name="Espace réservé du contenu 2">
            <a:extLst>
              <a:ext uri="{FF2B5EF4-FFF2-40B4-BE49-F238E27FC236}">
                <a16:creationId xmlns:a16="http://schemas.microsoft.com/office/drawing/2014/main" id="{35713338-06E8-BF40-98DE-406EC6E1EDDF}"/>
              </a:ext>
            </a:extLst>
          </p:cNvPr>
          <p:cNvSpPr>
            <a:spLocks noGrp="1"/>
          </p:cNvSpPr>
          <p:nvPr>
            <p:ph idx="1"/>
          </p:nvPr>
        </p:nvSpPr>
        <p:spPr/>
        <p:txBody>
          <a:bodyPr/>
          <a:lstStyle/>
          <a:p>
            <a:r>
              <a:rPr lang="fr-FR" dirty="0"/>
              <a:t>Une fois le produit affiché l’utilisateur doit être en mesure de l’ajouter au panier via la page de description. </a:t>
            </a:r>
          </a:p>
          <a:p>
            <a:r>
              <a:rPr lang="fr-FR" dirty="0"/>
              <a:t>Pour cela deux éléments ont été intégrés, un bouton « Ajouter au panier », et un élément permettant de choisir la quantité qui sera rajoutée, quantité qui ne pourra être modifiée que sur la page panier, ici nous enverrons uniquement un nombre d’article donné vers le panier, sans modifier celui-ci. </a:t>
            </a:r>
          </a:p>
          <a:p>
            <a:r>
              <a:rPr lang="fr-FR" dirty="0"/>
              <a:t>Une modale temporaire s’affichera dès l’envoi d’un article vers le panier.</a:t>
            </a:r>
          </a:p>
          <a:p>
            <a:r>
              <a:rPr lang="fr-FR" dirty="0"/>
              <a:t>Par ailleurs le widget mis en place précédemment se mettra à jour en fonction de l’état du panier.</a:t>
            </a:r>
          </a:p>
        </p:txBody>
      </p:sp>
      <p:pic>
        <p:nvPicPr>
          <p:cNvPr id="4" name="Graphique 3" descr="Lire">
            <a:extLst>
              <a:ext uri="{FF2B5EF4-FFF2-40B4-BE49-F238E27FC236}">
                <a16:creationId xmlns:a16="http://schemas.microsoft.com/office/drawing/2014/main" id="{CFBAFAD1-C174-7040-8B85-A2B21816742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4443" y="5888736"/>
            <a:ext cx="557276" cy="557276"/>
          </a:xfrm>
          <a:prstGeom prst="rect">
            <a:avLst/>
          </a:prstGeom>
        </p:spPr>
      </p:pic>
    </p:spTree>
    <p:extLst>
      <p:ext uri="{BB962C8B-B14F-4D97-AF65-F5344CB8AC3E}">
        <p14:creationId xmlns:p14="http://schemas.microsoft.com/office/powerpoint/2010/main" val="35716194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FF9A2723-9FFD-5C4F-839C-AA5C1CB1EAFC}"/>
              </a:ext>
            </a:extLst>
          </p:cNvPr>
          <p:cNvSpPr txBox="1"/>
          <p:nvPr/>
        </p:nvSpPr>
        <p:spPr>
          <a:xfrm>
            <a:off x="1152144" y="1720840"/>
            <a:ext cx="9887712" cy="3416320"/>
          </a:xfrm>
          <a:prstGeom prst="rect">
            <a:avLst/>
          </a:prstGeom>
          <a:noFill/>
        </p:spPr>
        <p:txBody>
          <a:bodyPr wrap="square" rtlCol="0">
            <a:spAutoFit/>
          </a:bodyPr>
          <a:lstStyle/>
          <a:p>
            <a:r>
              <a:rPr lang="fr-FR" dirty="0"/>
              <a:t>La gestion du panier, sur l’ensemble de notre application repose sur une fonctionnalité majeure : le </a:t>
            </a:r>
            <a:r>
              <a:rPr lang="fr-FR" b="1" dirty="0" err="1"/>
              <a:t>localStorage</a:t>
            </a:r>
            <a:r>
              <a:rPr lang="fr-FR" dirty="0"/>
              <a:t> ! </a:t>
            </a:r>
          </a:p>
          <a:p>
            <a:endParaRPr lang="fr-FR" dirty="0"/>
          </a:p>
          <a:p>
            <a:r>
              <a:rPr lang="fr-FR" dirty="0"/>
              <a:t>Le </a:t>
            </a:r>
            <a:r>
              <a:rPr lang="fr-FR" b="1" dirty="0" err="1"/>
              <a:t>localStorage</a:t>
            </a:r>
            <a:r>
              <a:rPr lang="fr-FR" dirty="0"/>
              <a:t> (ou DOM </a:t>
            </a:r>
            <a:r>
              <a:rPr lang="fr-FR" dirty="0" err="1"/>
              <a:t>storage</a:t>
            </a:r>
            <a:r>
              <a:rPr lang="fr-FR" dirty="0"/>
              <a:t>) est lié au navigateur web. Il s’agit </a:t>
            </a:r>
            <a:r>
              <a:rPr lang="fr-FR" b="1" dirty="0"/>
              <a:t>d’un cache sans limite de durée, où le navigateur peut stocker diverses informations</a:t>
            </a:r>
            <a:r>
              <a:rPr lang="fr-FR" dirty="0"/>
              <a:t>, même après sa fermeture. Le principe est à peu près le même que les cookies, sauf que l’interface </a:t>
            </a:r>
            <a:r>
              <a:rPr lang="fr-FR" b="1" dirty="0" err="1"/>
              <a:t>localStorage</a:t>
            </a:r>
            <a:r>
              <a:rPr lang="fr-FR" dirty="0"/>
              <a:t> permet un stockage plus étendu.</a:t>
            </a:r>
          </a:p>
          <a:p>
            <a:endParaRPr lang="fr-FR" dirty="0"/>
          </a:p>
          <a:p>
            <a:r>
              <a:rPr lang="fr-FR" dirty="0"/>
              <a:t>Comme tout stockage informatique, </a:t>
            </a:r>
            <a:r>
              <a:rPr lang="fr-FR" b="1" dirty="0"/>
              <a:t>des données peuvent être rajoutées, et récupérées</a:t>
            </a:r>
            <a:r>
              <a:rPr lang="fr-FR" dirty="0"/>
              <a:t>, et c’est ce qui nous permet de gérer un panier, en rajoutant les articles dans le </a:t>
            </a:r>
            <a:r>
              <a:rPr lang="fr-FR" b="1" dirty="0" err="1"/>
              <a:t>localStorage</a:t>
            </a:r>
            <a:r>
              <a:rPr lang="fr-FR" dirty="0"/>
              <a:t>, puis en les récupérant ultérieurement, sur la page panier entre autres. </a:t>
            </a:r>
            <a:r>
              <a:rPr lang="fr-FR" b="1" dirty="0"/>
              <a:t>Le panier est donc que l’expression du </a:t>
            </a:r>
            <a:r>
              <a:rPr lang="fr-FR" b="1" dirty="0" err="1"/>
              <a:t>localStorage</a:t>
            </a:r>
            <a:r>
              <a:rPr lang="fr-FR" dirty="0"/>
              <a:t>. </a:t>
            </a:r>
          </a:p>
        </p:txBody>
      </p:sp>
    </p:spTree>
    <p:extLst>
      <p:ext uri="{BB962C8B-B14F-4D97-AF65-F5344CB8AC3E}">
        <p14:creationId xmlns:p14="http://schemas.microsoft.com/office/powerpoint/2010/main" val="308081853"/>
      </p:ext>
    </p:extLst>
  </p:cSld>
  <p:clrMapOvr>
    <a:masterClrMapping/>
  </p:clrMapOvr>
  <p:transition spd="slow">
    <p:cove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1B19D661-2F1F-DA40-8F2F-ACB1C4F4F6BD}"/>
              </a:ext>
            </a:extLst>
          </p:cNvPr>
          <p:cNvPicPr>
            <a:picLocks noChangeAspect="1"/>
          </p:cNvPicPr>
          <p:nvPr/>
        </p:nvPicPr>
        <p:blipFill>
          <a:blip r:embed="rId2"/>
          <a:stretch>
            <a:fillRect/>
          </a:stretch>
        </p:blipFill>
        <p:spPr>
          <a:xfrm>
            <a:off x="2709425" y="803148"/>
            <a:ext cx="6773149" cy="2866644"/>
          </a:xfrm>
          <a:prstGeom prst="rect">
            <a:avLst/>
          </a:prstGeom>
        </p:spPr>
      </p:pic>
      <p:sp>
        <p:nvSpPr>
          <p:cNvPr id="4" name="ZoneTexte 3">
            <a:extLst>
              <a:ext uri="{FF2B5EF4-FFF2-40B4-BE49-F238E27FC236}">
                <a16:creationId xmlns:a16="http://schemas.microsoft.com/office/drawing/2014/main" id="{910E695F-F632-5E46-A290-3C1200A417A4}"/>
              </a:ext>
            </a:extLst>
          </p:cNvPr>
          <p:cNvSpPr txBox="1"/>
          <p:nvPr/>
        </p:nvSpPr>
        <p:spPr>
          <a:xfrm>
            <a:off x="1475232" y="4035552"/>
            <a:ext cx="9460992" cy="2308324"/>
          </a:xfrm>
          <a:prstGeom prst="rect">
            <a:avLst/>
          </a:prstGeom>
          <a:noFill/>
        </p:spPr>
        <p:txBody>
          <a:bodyPr wrap="square" rtlCol="0">
            <a:spAutoFit/>
          </a:bodyPr>
          <a:lstStyle/>
          <a:p>
            <a:r>
              <a:rPr lang="fr-FR" dirty="0"/>
              <a:t>Avant d’ajouter un élément au panier nous pouvons </a:t>
            </a:r>
            <a:r>
              <a:rPr lang="fr-FR" b="1" dirty="0"/>
              <a:t>sélectionner sa quantité</a:t>
            </a:r>
            <a:r>
              <a:rPr lang="fr-FR" dirty="0"/>
              <a:t>, qui par défaut est 1. </a:t>
            </a:r>
          </a:p>
          <a:p>
            <a:r>
              <a:rPr lang="fr-FR" dirty="0"/>
              <a:t>Le bouton de soustraction est </a:t>
            </a:r>
            <a:r>
              <a:rPr lang="fr-FR" b="1" dirty="0"/>
              <a:t>utilisable seulement si la quantité sélectionnée est supérieure à 1</a:t>
            </a:r>
            <a:r>
              <a:rPr lang="fr-FR" dirty="0"/>
              <a:t>, dans ce cas on soustraie de 1. </a:t>
            </a:r>
            <a:br>
              <a:rPr lang="fr-FR" dirty="0"/>
            </a:br>
            <a:r>
              <a:rPr lang="fr-FR" dirty="0"/>
              <a:t>Inversement pour le bouton d’addition, où </a:t>
            </a:r>
            <a:r>
              <a:rPr lang="fr-FR" b="1" dirty="0"/>
              <a:t>l’on incrément de 1 peu importe la quantité établie</a:t>
            </a:r>
            <a:r>
              <a:rPr lang="fr-FR" dirty="0"/>
              <a:t>. </a:t>
            </a:r>
          </a:p>
          <a:p>
            <a:r>
              <a:rPr lang="fr-FR" dirty="0"/>
              <a:t>Grâce à la modification du code html l’affichage de la quantité se met à jour automatiquement.</a:t>
            </a:r>
          </a:p>
        </p:txBody>
      </p:sp>
    </p:spTree>
    <p:extLst>
      <p:ext uri="{BB962C8B-B14F-4D97-AF65-F5344CB8AC3E}">
        <p14:creationId xmlns:p14="http://schemas.microsoft.com/office/powerpoint/2010/main" val="2061465200"/>
      </p:ext>
    </p:extLst>
  </p:cSld>
  <p:clrMapOvr>
    <a:masterClrMapping/>
  </p:clrMapOvr>
  <p:transition spd="slow">
    <p:cove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04A26770-7BB0-764F-87B2-282AED6AF411}"/>
              </a:ext>
            </a:extLst>
          </p:cNvPr>
          <p:cNvPicPr>
            <a:picLocks noChangeAspect="1"/>
          </p:cNvPicPr>
          <p:nvPr/>
        </p:nvPicPr>
        <p:blipFill>
          <a:blip r:embed="rId2"/>
          <a:stretch>
            <a:fillRect/>
          </a:stretch>
        </p:blipFill>
        <p:spPr>
          <a:xfrm>
            <a:off x="2464350" y="601472"/>
            <a:ext cx="7263299" cy="4299712"/>
          </a:xfrm>
          <a:prstGeom prst="rect">
            <a:avLst/>
          </a:prstGeom>
        </p:spPr>
      </p:pic>
      <p:sp>
        <p:nvSpPr>
          <p:cNvPr id="4" name="ZoneTexte 3">
            <a:extLst>
              <a:ext uri="{FF2B5EF4-FFF2-40B4-BE49-F238E27FC236}">
                <a16:creationId xmlns:a16="http://schemas.microsoft.com/office/drawing/2014/main" id="{8FBE75EB-B36A-8C4F-BFDE-D15FFCC0C93D}"/>
              </a:ext>
            </a:extLst>
          </p:cNvPr>
          <p:cNvSpPr txBox="1"/>
          <p:nvPr/>
        </p:nvSpPr>
        <p:spPr>
          <a:xfrm>
            <a:off x="1298447" y="5205984"/>
            <a:ext cx="9595104" cy="1200329"/>
          </a:xfrm>
          <a:prstGeom prst="rect">
            <a:avLst/>
          </a:prstGeom>
          <a:noFill/>
        </p:spPr>
        <p:txBody>
          <a:bodyPr wrap="square" rtlCol="0">
            <a:spAutoFit/>
          </a:bodyPr>
          <a:lstStyle/>
          <a:p>
            <a:r>
              <a:rPr lang="fr-FR" dirty="0"/>
              <a:t>L’ajout des articles vers le panier est un peu plus complexe car </a:t>
            </a:r>
            <a:r>
              <a:rPr lang="fr-FR" b="1" dirty="0"/>
              <a:t>nous devons prendre en considération plusieurs facteurs</a:t>
            </a:r>
            <a:r>
              <a:rPr lang="fr-FR" dirty="0"/>
              <a:t> : la </a:t>
            </a:r>
            <a:r>
              <a:rPr lang="fr-FR" b="1" dirty="0"/>
              <a:t>présence ou non du même article </a:t>
            </a:r>
            <a:r>
              <a:rPr lang="fr-FR" dirty="0"/>
              <a:t>dans le panier, les </a:t>
            </a:r>
            <a:r>
              <a:rPr lang="fr-FR" b="1" dirty="0"/>
              <a:t>options</a:t>
            </a:r>
            <a:r>
              <a:rPr lang="fr-FR" dirty="0"/>
              <a:t> qui peuvent être différentes pour un seul et même produit, </a:t>
            </a:r>
            <a:r>
              <a:rPr lang="fr-FR" b="1" dirty="0"/>
              <a:t>l’id</a:t>
            </a:r>
            <a:r>
              <a:rPr lang="fr-FR" dirty="0"/>
              <a:t> qui reste le même peu importe l’option sélectionnée .</a:t>
            </a:r>
          </a:p>
        </p:txBody>
      </p:sp>
    </p:spTree>
    <p:extLst>
      <p:ext uri="{BB962C8B-B14F-4D97-AF65-F5344CB8AC3E}">
        <p14:creationId xmlns:p14="http://schemas.microsoft.com/office/powerpoint/2010/main" val="2740676265"/>
      </p:ext>
    </p:extLst>
  </p:cSld>
  <p:clrMapOvr>
    <a:masterClrMapping/>
  </p:clrMapOvr>
  <p:transition spd="slow">
    <p:cove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34852379-957D-4049-ACD5-52EBBC6C2C9D}"/>
              </a:ext>
            </a:extLst>
          </p:cNvPr>
          <p:cNvSpPr txBox="1"/>
          <p:nvPr/>
        </p:nvSpPr>
        <p:spPr>
          <a:xfrm>
            <a:off x="1691640" y="1011936"/>
            <a:ext cx="8808720" cy="5355312"/>
          </a:xfrm>
          <a:prstGeom prst="rect">
            <a:avLst/>
          </a:prstGeom>
          <a:noFill/>
        </p:spPr>
        <p:txBody>
          <a:bodyPr wrap="square" rtlCol="0">
            <a:spAutoFit/>
          </a:bodyPr>
          <a:lstStyle/>
          <a:p>
            <a:r>
              <a:rPr lang="fr-FR" dirty="0"/>
              <a:t>Concernant la présence ou non d’un même article dans le panier nous devons dans un premier temps </a:t>
            </a:r>
            <a:r>
              <a:rPr lang="fr-FR" b="1" dirty="0"/>
              <a:t>créer une variable visant le </a:t>
            </a:r>
            <a:r>
              <a:rPr lang="fr-FR" b="1" dirty="0" err="1"/>
              <a:t>localStorage</a:t>
            </a:r>
            <a:r>
              <a:rPr lang="fr-FR" dirty="0"/>
              <a:t>, et plus précisément le </a:t>
            </a:r>
            <a:r>
              <a:rPr lang="fr-FR" b="1" dirty="0"/>
              <a:t>tableau</a:t>
            </a:r>
            <a:r>
              <a:rPr lang="fr-FR" dirty="0"/>
              <a:t> de produits qui y est stocké, d’où la variable </a:t>
            </a:r>
            <a:r>
              <a:rPr lang="fr-FR" b="1" dirty="0" err="1"/>
              <a:t>cartContent</a:t>
            </a:r>
            <a:r>
              <a:rPr lang="fr-FR" dirty="0"/>
              <a:t>.</a:t>
            </a:r>
          </a:p>
          <a:p>
            <a:endParaRPr lang="fr-FR" dirty="0"/>
          </a:p>
          <a:p>
            <a:r>
              <a:rPr lang="fr-FR" dirty="0"/>
              <a:t>Nous créons ensuite un </a:t>
            </a:r>
            <a:r>
              <a:rPr lang="fr-FR" b="1" dirty="0"/>
              <a:t>objet </a:t>
            </a:r>
            <a:r>
              <a:rPr lang="fr-FR" b="1" dirty="0" err="1"/>
              <a:t>newArticle</a:t>
            </a:r>
            <a:r>
              <a:rPr lang="fr-FR" b="1" dirty="0"/>
              <a:t> </a:t>
            </a:r>
            <a:r>
              <a:rPr lang="fr-FR" dirty="0"/>
              <a:t>regroupant </a:t>
            </a:r>
            <a:r>
              <a:rPr lang="fr-FR" b="1" dirty="0"/>
              <a:t>les caractéristiques produit </a:t>
            </a:r>
            <a:r>
              <a:rPr lang="fr-FR" dirty="0"/>
              <a:t>que nous souhaitons transmettre au panier.</a:t>
            </a:r>
          </a:p>
          <a:p>
            <a:endParaRPr lang="fr-FR" dirty="0"/>
          </a:p>
          <a:p>
            <a:r>
              <a:rPr lang="fr-FR" dirty="0"/>
              <a:t>Afin </a:t>
            </a:r>
            <a:r>
              <a:rPr lang="fr-FR" b="1" dirty="0"/>
              <a:t>d’éviter d’éventuels doublons </a:t>
            </a:r>
            <a:r>
              <a:rPr lang="fr-FR" dirty="0"/>
              <a:t>nous vérifions </a:t>
            </a:r>
            <a:r>
              <a:rPr lang="fr-FR" b="1" dirty="0"/>
              <a:t>l’index du tableau </a:t>
            </a:r>
            <a:r>
              <a:rPr lang="fr-FR" dirty="0"/>
              <a:t>de produits déjà présents, en indiquant également que les </a:t>
            </a:r>
            <a:r>
              <a:rPr lang="fr-FR" b="1" dirty="0"/>
              <a:t>options d’un produit partagent le même id.</a:t>
            </a:r>
          </a:p>
          <a:p>
            <a:endParaRPr lang="fr-FR" dirty="0"/>
          </a:p>
          <a:p>
            <a:r>
              <a:rPr lang="fr-FR" dirty="0"/>
              <a:t>Ensuite nous demandons à ce qu’un article soit </a:t>
            </a:r>
            <a:r>
              <a:rPr lang="fr-FR" b="1" dirty="0"/>
              <a:t>créé dans le panier si il n’est pas déjà présent</a:t>
            </a:r>
            <a:r>
              <a:rPr lang="fr-FR" dirty="0"/>
              <a:t>, et dans le cas échéant que </a:t>
            </a:r>
            <a:r>
              <a:rPr lang="fr-FR" b="1" dirty="0"/>
              <a:t>sa quantité soit incrémentée </a:t>
            </a:r>
            <a:r>
              <a:rPr lang="fr-FR" dirty="0"/>
              <a:t>dans le panier. </a:t>
            </a:r>
          </a:p>
          <a:p>
            <a:endParaRPr lang="fr-FR" dirty="0"/>
          </a:p>
          <a:p>
            <a:r>
              <a:rPr lang="fr-FR" dirty="0"/>
              <a:t>Ce schéma est ainsi mis en place </a:t>
            </a:r>
            <a:r>
              <a:rPr lang="fr-FR" b="1" dirty="0"/>
              <a:t>dès que l’utilisateur clique sur le bouton « Ajouter au panier »</a:t>
            </a:r>
            <a:r>
              <a:rPr lang="fr-FR" dirty="0"/>
              <a:t>, de même une modale s’affiche brièvement et le widget se met à jour.</a:t>
            </a:r>
          </a:p>
        </p:txBody>
      </p:sp>
    </p:spTree>
    <p:extLst>
      <p:ext uri="{BB962C8B-B14F-4D97-AF65-F5344CB8AC3E}">
        <p14:creationId xmlns:p14="http://schemas.microsoft.com/office/powerpoint/2010/main" val="2748262674"/>
      </p:ext>
    </p:extLst>
  </p:cSld>
  <p:clrMapOvr>
    <a:masterClrMapping/>
  </p:clrMapOvr>
  <p:transition spd="slow">
    <p:cove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774810E-819E-1944-9741-F59017CE23B2}"/>
              </a:ext>
            </a:extLst>
          </p:cNvPr>
          <p:cNvSpPr>
            <a:spLocks noGrp="1"/>
          </p:cNvSpPr>
          <p:nvPr>
            <p:ph type="title"/>
          </p:nvPr>
        </p:nvSpPr>
        <p:spPr/>
        <p:txBody>
          <a:bodyPr/>
          <a:lstStyle/>
          <a:p>
            <a:r>
              <a:rPr lang="fr-FR" dirty="0"/>
              <a:t>Affichage et modification du panier</a:t>
            </a:r>
          </a:p>
        </p:txBody>
      </p:sp>
      <p:sp>
        <p:nvSpPr>
          <p:cNvPr id="3" name="Espace réservé du contenu 2">
            <a:extLst>
              <a:ext uri="{FF2B5EF4-FFF2-40B4-BE49-F238E27FC236}">
                <a16:creationId xmlns:a16="http://schemas.microsoft.com/office/drawing/2014/main" id="{E59E0812-B970-8448-85C4-54B7BA1C48E9}"/>
              </a:ext>
            </a:extLst>
          </p:cNvPr>
          <p:cNvSpPr>
            <a:spLocks noGrp="1"/>
          </p:cNvSpPr>
          <p:nvPr>
            <p:ph idx="1"/>
          </p:nvPr>
        </p:nvSpPr>
        <p:spPr/>
        <p:txBody>
          <a:bodyPr>
            <a:normAutofit lnSpcReduction="10000"/>
          </a:bodyPr>
          <a:lstStyle/>
          <a:p>
            <a:r>
              <a:rPr lang="fr-FR" b="1" dirty="0"/>
              <a:t>L’affichage du panier se fait en deux phases, par l’intermédiaire de deux fonctions imbriquées : </a:t>
            </a:r>
            <a:r>
              <a:rPr lang="fr-FR" b="1" dirty="0" err="1"/>
              <a:t>createCartArray</a:t>
            </a:r>
            <a:r>
              <a:rPr lang="fr-FR" b="1" dirty="0"/>
              <a:t>() et </a:t>
            </a:r>
            <a:r>
              <a:rPr lang="fr-FR" b="1" dirty="0" err="1"/>
              <a:t>createArrayLine</a:t>
            </a:r>
            <a:r>
              <a:rPr lang="fr-FR" b="1" dirty="0"/>
              <a:t>()</a:t>
            </a:r>
          </a:p>
          <a:p>
            <a:r>
              <a:rPr lang="fr-FR" b="1" dirty="0" err="1"/>
              <a:t>createCartArray</a:t>
            </a:r>
            <a:r>
              <a:rPr lang="fr-FR" b="1" dirty="0"/>
              <a:t>() </a:t>
            </a:r>
            <a:r>
              <a:rPr lang="fr-FR" dirty="0"/>
              <a:t>met en place la </a:t>
            </a:r>
            <a:r>
              <a:rPr lang="fr-FR" b="1" dirty="0"/>
              <a:t>structure du panier, sous forme de tableau</a:t>
            </a:r>
            <a:r>
              <a:rPr lang="fr-FR" dirty="0"/>
              <a:t>, uniquement si des produits sont présents dans le </a:t>
            </a:r>
            <a:r>
              <a:rPr lang="fr-FR" dirty="0" err="1"/>
              <a:t>localStorage</a:t>
            </a:r>
            <a:r>
              <a:rPr lang="fr-FR" dirty="0"/>
              <a:t>, sans quoi un message d’erreur est affiché à la place. De ce fait le </a:t>
            </a:r>
            <a:r>
              <a:rPr lang="fr-FR" b="1" dirty="0" err="1"/>
              <a:t>localStorage</a:t>
            </a:r>
            <a:r>
              <a:rPr lang="fr-FR" b="1" dirty="0"/>
              <a:t> est immédiatement consulté</a:t>
            </a:r>
            <a:r>
              <a:rPr lang="fr-FR" dirty="0"/>
              <a:t>. Le reste de la fonction consiste simplement à créer la structure du panier et à demander qu’une ligne soit rajoutée pour chaque article distinct présent.</a:t>
            </a:r>
          </a:p>
          <a:p>
            <a:r>
              <a:rPr lang="fr-FR" b="1" dirty="0" err="1"/>
              <a:t>createArrayLine</a:t>
            </a:r>
            <a:r>
              <a:rPr lang="fr-FR" b="1" dirty="0"/>
              <a:t>() </a:t>
            </a:r>
            <a:r>
              <a:rPr lang="fr-FR" dirty="0"/>
              <a:t>comme son nom l’indique </a:t>
            </a:r>
            <a:r>
              <a:rPr lang="fr-FR" b="1" dirty="0"/>
              <a:t>gère l’affichage des informations affichées dans chaque ligne</a:t>
            </a:r>
            <a:r>
              <a:rPr lang="fr-FR" dirty="0"/>
              <a:t>, et l’ajout de boutons permettant de modifier la quantité d’un article, ou la suppression de celui-ci.</a:t>
            </a:r>
          </a:p>
        </p:txBody>
      </p:sp>
      <p:pic>
        <p:nvPicPr>
          <p:cNvPr id="4" name="Graphique 3" descr="Lire">
            <a:extLst>
              <a:ext uri="{FF2B5EF4-FFF2-40B4-BE49-F238E27FC236}">
                <a16:creationId xmlns:a16="http://schemas.microsoft.com/office/drawing/2014/main" id="{DECAFE07-D931-3346-9F31-A399338CF60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4443" y="5888736"/>
            <a:ext cx="557276" cy="557276"/>
          </a:xfrm>
          <a:prstGeom prst="rect">
            <a:avLst/>
          </a:prstGeom>
        </p:spPr>
      </p:pic>
    </p:spTree>
    <p:extLst>
      <p:ext uri="{BB962C8B-B14F-4D97-AF65-F5344CB8AC3E}">
        <p14:creationId xmlns:p14="http://schemas.microsoft.com/office/powerpoint/2010/main" val="16830302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804E4BFE-5590-E546-8417-F44B671D9DB0}"/>
              </a:ext>
            </a:extLst>
          </p:cNvPr>
          <p:cNvPicPr>
            <a:picLocks noChangeAspect="1"/>
          </p:cNvPicPr>
          <p:nvPr/>
        </p:nvPicPr>
        <p:blipFill>
          <a:blip r:embed="rId2"/>
          <a:stretch>
            <a:fillRect/>
          </a:stretch>
        </p:blipFill>
        <p:spPr>
          <a:xfrm>
            <a:off x="457563" y="460756"/>
            <a:ext cx="5638437" cy="2811780"/>
          </a:xfrm>
          <a:prstGeom prst="rect">
            <a:avLst/>
          </a:prstGeom>
        </p:spPr>
      </p:pic>
      <p:pic>
        <p:nvPicPr>
          <p:cNvPr id="5" name="Image 4">
            <a:extLst>
              <a:ext uri="{FF2B5EF4-FFF2-40B4-BE49-F238E27FC236}">
                <a16:creationId xmlns:a16="http://schemas.microsoft.com/office/drawing/2014/main" id="{4A0DE564-3882-0A44-A881-BFA0CD289A16}"/>
              </a:ext>
            </a:extLst>
          </p:cNvPr>
          <p:cNvPicPr>
            <a:picLocks noChangeAspect="1"/>
          </p:cNvPicPr>
          <p:nvPr/>
        </p:nvPicPr>
        <p:blipFill>
          <a:blip r:embed="rId3"/>
          <a:stretch>
            <a:fillRect/>
          </a:stretch>
        </p:blipFill>
        <p:spPr>
          <a:xfrm>
            <a:off x="6096000" y="3481324"/>
            <a:ext cx="5638437" cy="2915920"/>
          </a:xfrm>
          <a:prstGeom prst="rect">
            <a:avLst/>
          </a:prstGeom>
        </p:spPr>
      </p:pic>
      <p:sp>
        <p:nvSpPr>
          <p:cNvPr id="6" name="ZoneTexte 5">
            <a:extLst>
              <a:ext uri="{FF2B5EF4-FFF2-40B4-BE49-F238E27FC236}">
                <a16:creationId xmlns:a16="http://schemas.microsoft.com/office/drawing/2014/main" id="{56CB80E4-2982-5D45-B6CA-BE59867E16B7}"/>
              </a:ext>
            </a:extLst>
          </p:cNvPr>
          <p:cNvSpPr txBox="1"/>
          <p:nvPr/>
        </p:nvSpPr>
        <p:spPr>
          <a:xfrm>
            <a:off x="6964498" y="1543480"/>
            <a:ext cx="3901440" cy="646331"/>
          </a:xfrm>
          <a:prstGeom prst="rect">
            <a:avLst/>
          </a:prstGeom>
          <a:noFill/>
        </p:spPr>
        <p:txBody>
          <a:bodyPr wrap="square" rtlCol="0">
            <a:spAutoFit/>
          </a:bodyPr>
          <a:lstStyle/>
          <a:p>
            <a:r>
              <a:rPr lang="fr-FR" dirty="0"/>
              <a:t>Mise en place du tableau représentant le panier</a:t>
            </a:r>
          </a:p>
        </p:txBody>
      </p:sp>
      <p:sp>
        <p:nvSpPr>
          <p:cNvPr id="7" name="ZoneTexte 6">
            <a:extLst>
              <a:ext uri="{FF2B5EF4-FFF2-40B4-BE49-F238E27FC236}">
                <a16:creationId xmlns:a16="http://schemas.microsoft.com/office/drawing/2014/main" id="{28BD45E5-9C47-1643-8D8C-906CC58A57E0}"/>
              </a:ext>
            </a:extLst>
          </p:cNvPr>
          <p:cNvSpPr txBox="1"/>
          <p:nvPr/>
        </p:nvSpPr>
        <p:spPr>
          <a:xfrm>
            <a:off x="2057218" y="4616118"/>
            <a:ext cx="3901440" cy="369332"/>
          </a:xfrm>
          <a:prstGeom prst="rect">
            <a:avLst/>
          </a:prstGeom>
          <a:noFill/>
        </p:spPr>
        <p:txBody>
          <a:bodyPr wrap="square" rtlCol="0">
            <a:spAutoFit/>
          </a:bodyPr>
          <a:lstStyle/>
          <a:p>
            <a:r>
              <a:rPr lang="fr-FR" dirty="0"/>
              <a:t>Remplissage du tableau</a:t>
            </a:r>
          </a:p>
        </p:txBody>
      </p:sp>
    </p:spTree>
    <p:extLst>
      <p:ext uri="{BB962C8B-B14F-4D97-AF65-F5344CB8AC3E}">
        <p14:creationId xmlns:p14="http://schemas.microsoft.com/office/powerpoint/2010/main" val="4156468889"/>
      </p:ext>
    </p:extLst>
  </p:cSld>
  <p:clrMapOvr>
    <a:masterClrMapping/>
  </p:clrMapOvr>
  <p:transition spd="slow">
    <p:cove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3A312521-52A6-BB43-9E89-9846CA5D9D58}"/>
              </a:ext>
            </a:extLst>
          </p:cNvPr>
          <p:cNvPicPr>
            <a:picLocks noChangeAspect="1"/>
          </p:cNvPicPr>
          <p:nvPr/>
        </p:nvPicPr>
        <p:blipFill>
          <a:blip r:embed="rId2"/>
          <a:stretch>
            <a:fillRect/>
          </a:stretch>
        </p:blipFill>
        <p:spPr>
          <a:xfrm>
            <a:off x="601727" y="854964"/>
            <a:ext cx="5866054" cy="3534156"/>
          </a:xfrm>
          <a:prstGeom prst="rect">
            <a:avLst/>
          </a:prstGeom>
        </p:spPr>
      </p:pic>
      <p:sp>
        <p:nvSpPr>
          <p:cNvPr id="4" name="ZoneTexte 3">
            <a:extLst>
              <a:ext uri="{FF2B5EF4-FFF2-40B4-BE49-F238E27FC236}">
                <a16:creationId xmlns:a16="http://schemas.microsoft.com/office/drawing/2014/main" id="{41BCB498-2EF9-9245-B9CF-DD7A467CE836}"/>
              </a:ext>
            </a:extLst>
          </p:cNvPr>
          <p:cNvSpPr txBox="1"/>
          <p:nvPr/>
        </p:nvSpPr>
        <p:spPr>
          <a:xfrm>
            <a:off x="6949440" y="1572768"/>
            <a:ext cx="4791456" cy="2308324"/>
          </a:xfrm>
          <a:prstGeom prst="rect">
            <a:avLst/>
          </a:prstGeom>
          <a:noFill/>
        </p:spPr>
        <p:txBody>
          <a:bodyPr wrap="square" rtlCol="0">
            <a:spAutoFit/>
          </a:bodyPr>
          <a:lstStyle/>
          <a:p>
            <a:r>
              <a:rPr lang="fr-FR" dirty="0"/>
              <a:t>Pour chaque article différent, ou ayant une option différente une ligne de tableau est donc rajoutée, avec la possibilité de : </a:t>
            </a:r>
          </a:p>
          <a:p>
            <a:endParaRPr lang="fr-FR" dirty="0"/>
          </a:p>
          <a:p>
            <a:pPr marL="285750" indent="-285750">
              <a:buFont typeface="Arial" panose="020B0604020202020204" pitchFamily="34" charset="0"/>
              <a:buChar char="•"/>
            </a:pPr>
            <a:r>
              <a:rPr lang="fr-FR" b="1" dirty="0"/>
              <a:t>Soustraire</a:t>
            </a:r>
            <a:r>
              <a:rPr lang="fr-FR" dirty="0"/>
              <a:t> un exemplaire</a:t>
            </a:r>
          </a:p>
          <a:p>
            <a:pPr marL="285750" indent="-285750">
              <a:buFont typeface="Arial" panose="020B0604020202020204" pitchFamily="34" charset="0"/>
              <a:buChar char="•"/>
            </a:pPr>
            <a:r>
              <a:rPr lang="fr-FR" b="1" dirty="0"/>
              <a:t>Rajouter</a:t>
            </a:r>
            <a:r>
              <a:rPr lang="fr-FR" dirty="0"/>
              <a:t> un exemplaire</a:t>
            </a:r>
          </a:p>
          <a:p>
            <a:pPr marL="285750" indent="-285750">
              <a:buFont typeface="Arial" panose="020B0604020202020204" pitchFamily="34" charset="0"/>
              <a:buChar char="•"/>
            </a:pPr>
            <a:r>
              <a:rPr lang="fr-FR" b="1" dirty="0"/>
              <a:t>Supprimer</a:t>
            </a:r>
            <a:r>
              <a:rPr lang="fr-FR" dirty="0"/>
              <a:t> complètement l’article</a:t>
            </a:r>
          </a:p>
        </p:txBody>
      </p:sp>
      <p:sp>
        <p:nvSpPr>
          <p:cNvPr id="5" name="ZoneTexte 4">
            <a:extLst>
              <a:ext uri="{FF2B5EF4-FFF2-40B4-BE49-F238E27FC236}">
                <a16:creationId xmlns:a16="http://schemas.microsoft.com/office/drawing/2014/main" id="{B23C3895-0388-6E46-A956-F360D883DA55}"/>
              </a:ext>
            </a:extLst>
          </p:cNvPr>
          <p:cNvSpPr txBox="1"/>
          <p:nvPr/>
        </p:nvSpPr>
        <p:spPr>
          <a:xfrm>
            <a:off x="601727" y="4767072"/>
            <a:ext cx="10834369" cy="1200329"/>
          </a:xfrm>
          <a:prstGeom prst="rect">
            <a:avLst/>
          </a:prstGeom>
          <a:noFill/>
        </p:spPr>
        <p:txBody>
          <a:bodyPr wrap="square" rtlCol="0">
            <a:spAutoFit/>
          </a:bodyPr>
          <a:lstStyle/>
          <a:p>
            <a:r>
              <a:rPr lang="fr-FR" dirty="0"/>
              <a:t>Chacune de ces fonctions </a:t>
            </a:r>
            <a:r>
              <a:rPr lang="fr-FR" b="1" dirty="0"/>
              <a:t>modifient l’état du </a:t>
            </a:r>
            <a:r>
              <a:rPr lang="fr-FR" b="1" dirty="0" err="1"/>
              <a:t>localStorage</a:t>
            </a:r>
            <a:r>
              <a:rPr lang="fr-FR" dirty="0"/>
              <a:t>, via </a:t>
            </a:r>
            <a:r>
              <a:rPr lang="fr-FR" b="1" dirty="0" err="1"/>
              <a:t>setItem</a:t>
            </a:r>
            <a:r>
              <a:rPr lang="fr-FR" dirty="0"/>
              <a:t>, en modifiant la </a:t>
            </a:r>
            <a:r>
              <a:rPr lang="fr-FR" b="1" dirty="0"/>
              <a:t>quantité via </a:t>
            </a:r>
            <a:r>
              <a:rPr lang="fr-FR" b="1" dirty="0" err="1"/>
              <a:t>cart.number</a:t>
            </a:r>
            <a:r>
              <a:rPr lang="fr-FR" dirty="0"/>
              <a:t>, ou en </a:t>
            </a:r>
            <a:r>
              <a:rPr lang="fr-FR" b="1" dirty="0"/>
              <a:t>enlevant un élément de l’index via </a:t>
            </a:r>
            <a:r>
              <a:rPr lang="fr-FR" b="1" dirty="0" err="1"/>
              <a:t>cart.splice</a:t>
            </a:r>
            <a:r>
              <a:rPr lang="fr-FR" b="1" dirty="0"/>
              <a:t> </a:t>
            </a:r>
            <a:r>
              <a:rPr lang="fr-FR" dirty="0"/>
              <a:t>(les produits étant stockés sous forme d’un tableau). Par ailleurs </a:t>
            </a:r>
            <a:r>
              <a:rPr lang="fr-FR" b="1" dirty="0"/>
              <a:t>pour chaque modification la fonction </a:t>
            </a:r>
            <a:r>
              <a:rPr lang="fr-FR" b="1" dirty="0" err="1"/>
              <a:t>createCartArray</a:t>
            </a:r>
            <a:r>
              <a:rPr lang="fr-FR" b="1" dirty="0"/>
              <a:t>() est rappelée</a:t>
            </a:r>
            <a:r>
              <a:rPr lang="fr-FR" dirty="0"/>
              <a:t> pour réajuster l’affichage, au même titre que notre widget.</a:t>
            </a:r>
          </a:p>
        </p:txBody>
      </p:sp>
    </p:spTree>
    <p:extLst>
      <p:ext uri="{BB962C8B-B14F-4D97-AF65-F5344CB8AC3E}">
        <p14:creationId xmlns:p14="http://schemas.microsoft.com/office/powerpoint/2010/main" val="2712157495"/>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1A9861B-54BA-BB4A-91D7-598ABDE6E364}"/>
              </a:ext>
            </a:extLst>
          </p:cNvPr>
          <p:cNvSpPr>
            <a:spLocks noGrp="1"/>
          </p:cNvSpPr>
          <p:nvPr>
            <p:ph type="title"/>
          </p:nvPr>
        </p:nvSpPr>
        <p:spPr/>
        <p:txBody>
          <a:bodyPr/>
          <a:lstStyle/>
          <a:p>
            <a:r>
              <a:rPr lang="fr-FR" dirty="0"/>
              <a:t>L’application en bref </a:t>
            </a:r>
          </a:p>
        </p:txBody>
      </p:sp>
      <p:sp>
        <p:nvSpPr>
          <p:cNvPr id="3" name="Espace réservé du contenu 2">
            <a:extLst>
              <a:ext uri="{FF2B5EF4-FFF2-40B4-BE49-F238E27FC236}">
                <a16:creationId xmlns:a16="http://schemas.microsoft.com/office/drawing/2014/main" id="{D34C05DA-7010-C74E-8066-96928FE8E053}"/>
              </a:ext>
            </a:extLst>
          </p:cNvPr>
          <p:cNvSpPr>
            <a:spLocks noGrp="1"/>
          </p:cNvSpPr>
          <p:nvPr>
            <p:ph idx="1"/>
          </p:nvPr>
        </p:nvSpPr>
        <p:spPr>
          <a:xfrm>
            <a:off x="1046869" y="2688844"/>
            <a:ext cx="10098262" cy="3858260"/>
          </a:xfrm>
        </p:spPr>
        <p:txBody>
          <a:bodyPr>
            <a:normAutofit fontScale="92500" lnSpcReduction="20000"/>
          </a:bodyPr>
          <a:lstStyle/>
          <a:p>
            <a:pPr marL="0" indent="0">
              <a:buNone/>
            </a:pPr>
            <a:r>
              <a:rPr lang="fr-FR" dirty="0"/>
              <a:t>L’application web présente pour le moment un schéma inhérent à de nombreux sites de commerce en ligne, on y retrouve ainsi : </a:t>
            </a:r>
          </a:p>
          <a:p>
            <a:pPr marL="0" indent="0">
              <a:buNone/>
            </a:pPr>
            <a:r>
              <a:rPr lang="fr-FR" dirty="0"/>
              <a:t> </a:t>
            </a:r>
          </a:p>
          <a:p>
            <a:r>
              <a:rPr lang="fr-FR" dirty="0"/>
              <a:t>Une </a:t>
            </a:r>
            <a:r>
              <a:rPr lang="fr-FR" b="1" dirty="0"/>
              <a:t>page d’accueil</a:t>
            </a:r>
            <a:r>
              <a:rPr lang="fr-FR" dirty="0"/>
              <a:t> regroupant une catégorie (thème) de produits, ici des appareils photo.</a:t>
            </a:r>
          </a:p>
          <a:p>
            <a:r>
              <a:rPr lang="fr-FR" dirty="0"/>
              <a:t>Une </a:t>
            </a:r>
            <a:r>
              <a:rPr lang="fr-FR" b="1" dirty="0"/>
              <a:t>page produit </a:t>
            </a:r>
            <a:r>
              <a:rPr lang="fr-FR" dirty="0"/>
              <a:t>affichant le détail d’un article, avec la possibilité de le personnaliser, de choisir la quantité désirée, et celle de le rajouter dans le panier.</a:t>
            </a:r>
          </a:p>
          <a:p>
            <a:r>
              <a:rPr lang="fr-FR" dirty="0"/>
              <a:t>Un </a:t>
            </a:r>
            <a:r>
              <a:rPr lang="fr-FR" b="1" dirty="0"/>
              <a:t>panier</a:t>
            </a:r>
            <a:r>
              <a:rPr lang="fr-FR" dirty="0"/>
              <a:t> regroupant l’ensemble des achats sous forme d’un tableau, sur la même page, pour finaliser sa commande; l’utilisateur devra renseigner ses coordonnées après avoir confirmé son panier.</a:t>
            </a:r>
          </a:p>
          <a:p>
            <a:r>
              <a:rPr lang="fr-FR" dirty="0"/>
              <a:t>Enfin une </a:t>
            </a:r>
            <a:r>
              <a:rPr lang="fr-FR" b="1" dirty="0"/>
              <a:t>page de confirmation </a:t>
            </a:r>
            <a:r>
              <a:rPr lang="fr-FR" dirty="0"/>
              <a:t>informant le client de la bonne prise en charge de sa commande. Cette dernière est confirmée par un identifiant unique retourné sur la page.</a:t>
            </a:r>
          </a:p>
          <a:p>
            <a:pPr marL="0" indent="0">
              <a:buNone/>
            </a:pPr>
            <a:br>
              <a:rPr lang="fr-FR" dirty="0"/>
            </a:br>
            <a:endParaRPr lang="fr-FR" dirty="0"/>
          </a:p>
          <a:p>
            <a:pPr marL="0" indent="0">
              <a:buNone/>
            </a:pPr>
            <a:endParaRPr lang="fr-FR" dirty="0"/>
          </a:p>
          <a:p>
            <a:pPr marL="0" indent="0">
              <a:buNone/>
            </a:pPr>
            <a:endParaRPr lang="fr-FR" dirty="0"/>
          </a:p>
        </p:txBody>
      </p:sp>
    </p:spTree>
    <p:extLst>
      <p:ext uri="{BB962C8B-B14F-4D97-AF65-F5344CB8AC3E}">
        <p14:creationId xmlns:p14="http://schemas.microsoft.com/office/powerpoint/2010/main" val="7336868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7EB0208-AD7D-B94C-84C1-0F82C8435746}"/>
              </a:ext>
            </a:extLst>
          </p:cNvPr>
          <p:cNvSpPr>
            <a:spLocks noGrp="1"/>
          </p:cNvSpPr>
          <p:nvPr>
            <p:ph type="title"/>
          </p:nvPr>
        </p:nvSpPr>
        <p:spPr/>
        <p:txBody>
          <a:bodyPr/>
          <a:lstStyle/>
          <a:p>
            <a:r>
              <a:rPr lang="fr-FR" dirty="0"/>
              <a:t>Transmission et finalisation de la commande</a:t>
            </a:r>
          </a:p>
        </p:txBody>
      </p:sp>
      <p:sp>
        <p:nvSpPr>
          <p:cNvPr id="3" name="Espace réservé du contenu 2">
            <a:extLst>
              <a:ext uri="{FF2B5EF4-FFF2-40B4-BE49-F238E27FC236}">
                <a16:creationId xmlns:a16="http://schemas.microsoft.com/office/drawing/2014/main" id="{D5F28C28-1AA6-584C-B89C-FAE2C58A2D81}"/>
              </a:ext>
            </a:extLst>
          </p:cNvPr>
          <p:cNvSpPr>
            <a:spLocks noGrp="1"/>
          </p:cNvSpPr>
          <p:nvPr>
            <p:ph idx="1"/>
          </p:nvPr>
        </p:nvSpPr>
        <p:spPr/>
        <p:txBody>
          <a:bodyPr/>
          <a:lstStyle/>
          <a:p>
            <a:r>
              <a:rPr lang="fr-FR" dirty="0"/>
              <a:t>Une fois que le panier a été validé par l’utilisateur ce dernier </a:t>
            </a:r>
            <a:r>
              <a:rPr lang="fr-FR" b="1" dirty="0"/>
              <a:t>devra renseigner ses coordonnées</a:t>
            </a:r>
            <a:r>
              <a:rPr lang="fr-FR" dirty="0"/>
              <a:t> et enfin finaliser la commande. </a:t>
            </a:r>
          </a:p>
          <a:p>
            <a:r>
              <a:rPr lang="fr-FR" dirty="0"/>
              <a:t>Le </a:t>
            </a:r>
            <a:r>
              <a:rPr lang="fr-FR" b="1" dirty="0"/>
              <a:t>panier, ainsi que les données du formulaire client seront alors transmises au back-end sous un format donné </a:t>
            </a:r>
            <a:r>
              <a:rPr lang="fr-FR" dirty="0"/>
              <a:t>afin que celui-ci puisse traiter la demande et renvoyer à l’utilisateur une </a:t>
            </a:r>
            <a:r>
              <a:rPr lang="fr-FR" b="1" dirty="0"/>
              <a:t>confirmation de prise en charge</a:t>
            </a:r>
            <a:r>
              <a:rPr lang="fr-FR" dirty="0"/>
              <a:t>.</a:t>
            </a:r>
          </a:p>
          <a:p>
            <a:r>
              <a:rPr lang="fr-FR" dirty="0"/>
              <a:t>Nous devons donc faire en sorte de </a:t>
            </a:r>
            <a:r>
              <a:rPr lang="fr-FR" b="1" dirty="0"/>
              <a:t>pouvoir communiquer au back-end les données du panier, et celles du formulaire</a:t>
            </a:r>
            <a:r>
              <a:rPr lang="fr-FR" dirty="0"/>
              <a:t>. </a:t>
            </a:r>
          </a:p>
          <a:p>
            <a:r>
              <a:rPr lang="fr-FR" dirty="0"/>
              <a:t>Il est à noter que le </a:t>
            </a:r>
            <a:r>
              <a:rPr lang="fr-FR" b="1" dirty="0"/>
              <a:t>formulaire est également sécurisé </a:t>
            </a:r>
            <a:r>
              <a:rPr lang="fr-FR" dirty="0"/>
              <a:t>et ne s’affiche qu’une fois le panier validé.</a:t>
            </a:r>
          </a:p>
        </p:txBody>
      </p:sp>
      <p:pic>
        <p:nvPicPr>
          <p:cNvPr id="4" name="Graphique 3" descr="Lire">
            <a:extLst>
              <a:ext uri="{FF2B5EF4-FFF2-40B4-BE49-F238E27FC236}">
                <a16:creationId xmlns:a16="http://schemas.microsoft.com/office/drawing/2014/main" id="{DBC37034-30A3-0444-A6FE-1D270DB8163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4443" y="5888736"/>
            <a:ext cx="557276" cy="557276"/>
          </a:xfrm>
          <a:prstGeom prst="rect">
            <a:avLst/>
          </a:prstGeom>
        </p:spPr>
      </p:pic>
    </p:spTree>
    <p:extLst>
      <p:ext uri="{BB962C8B-B14F-4D97-AF65-F5344CB8AC3E}">
        <p14:creationId xmlns:p14="http://schemas.microsoft.com/office/powerpoint/2010/main" val="24637544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9EC5BADC-EE1D-A745-B104-B36E438455A0}"/>
              </a:ext>
            </a:extLst>
          </p:cNvPr>
          <p:cNvSpPr txBox="1"/>
          <p:nvPr/>
        </p:nvSpPr>
        <p:spPr>
          <a:xfrm>
            <a:off x="670560" y="792480"/>
            <a:ext cx="10034016" cy="3139321"/>
          </a:xfrm>
          <a:prstGeom prst="rect">
            <a:avLst/>
          </a:prstGeom>
          <a:noFill/>
        </p:spPr>
        <p:txBody>
          <a:bodyPr wrap="square" rtlCol="0">
            <a:spAutoFit/>
          </a:bodyPr>
          <a:lstStyle/>
          <a:p>
            <a:r>
              <a:rPr lang="fr-FR" dirty="0"/>
              <a:t>Avant tout envoi vers le back-end / API nous avons « formaté » nos données pour qu’elles puissent être acceptées et validées par la suite. </a:t>
            </a:r>
          </a:p>
          <a:p>
            <a:r>
              <a:rPr lang="fr-FR" dirty="0"/>
              <a:t>En effet, l’API demande à ce que les produits commandés soient transmis sous forme d’un tableau « </a:t>
            </a:r>
            <a:r>
              <a:rPr lang="fr-FR" dirty="0" err="1"/>
              <a:t>products</a:t>
            </a:r>
            <a:r>
              <a:rPr lang="fr-FR" dirty="0"/>
              <a:t> » comportant l’id de ceux-ci, et que les données du client elles soient envoyées sous forme d’un objet nommé « contact ». Sans quoi le serveur ne pourrait pas donner de suite favorable à la requête.</a:t>
            </a:r>
          </a:p>
          <a:p>
            <a:endParaRPr lang="fr-FR" dirty="0"/>
          </a:p>
          <a:p>
            <a:r>
              <a:rPr lang="fr-FR" dirty="0"/>
              <a:t>De ce fait, avant d’effectuer la requête vers le serveur nous avons créé une fonction </a:t>
            </a:r>
            <a:r>
              <a:rPr lang="fr-FR" dirty="0" err="1"/>
              <a:t>getFormData</a:t>
            </a:r>
            <a:r>
              <a:rPr lang="fr-FR" dirty="0"/>
              <a:t>() où nous avons d’abord mis en place le tableau </a:t>
            </a:r>
            <a:r>
              <a:rPr lang="fr-FR" dirty="0" err="1"/>
              <a:t>products</a:t>
            </a:r>
            <a:r>
              <a:rPr lang="fr-FR" dirty="0"/>
              <a:t> :</a:t>
            </a:r>
          </a:p>
          <a:p>
            <a:endParaRPr lang="fr-FR" dirty="0"/>
          </a:p>
          <a:p>
            <a:endParaRPr lang="fr-FR" dirty="0"/>
          </a:p>
        </p:txBody>
      </p:sp>
      <p:pic>
        <p:nvPicPr>
          <p:cNvPr id="4" name="Image 3">
            <a:extLst>
              <a:ext uri="{FF2B5EF4-FFF2-40B4-BE49-F238E27FC236}">
                <a16:creationId xmlns:a16="http://schemas.microsoft.com/office/drawing/2014/main" id="{55D6A5E5-D950-8B44-940F-33D40320CBDD}"/>
              </a:ext>
            </a:extLst>
          </p:cNvPr>
          <p:cNvPicPr>
            <a:picLocks noChangeAspect="1"/>
          </p:cNvPicPr>
          <p:nvPr/>
        </p:nvPicPr>
        <p:blipFill>
          <a:blip r:embed="rId2"/>
          <a:stretch>
            <a:fillRect/>
          </a:stretch>
        </p:blipFill>
        <p:spPr>
          <a:xfrm>
            <a:off x="740537" y="3429000"/>
            <a:ext cx="3023616" cy="987122"/>
          </a:xfrm>
          <a:prstGeom prst="rect">
            <a:avLst/>
          </a:prstGeom>
        </p:spPr>
      </p:pic>
      <p:sp>
        <p:nvSpPr>
          <p:cNvPr id="5" name="ZoneTexte 4">
            <a:extLst>
              <a:ext uri="{FF2B5EF4-FFF2-40B4-BE49-F238E27FC236}">
                <a16:creationId xmlns:a16="http://schemas.microsoft.com/office/drawing/2014/main" id="{5934004F-9A61-4548-9E4C-B7AA72E92E33}"/>
              </a:ext>
            </a:extLst>
          </p:cNvPr>
          <p:cNvSpPr txBox="1"/>
          <p:nvPr/>
        </p:nvSpPr>
        <p:spPr>
          <a:xfrm>
            <a:off x="670560" y="4612088"/>
            <a:ext cx="6187186" cy="646331"/>
          </a:xfrm>
          <a:prstGeom prst="rect">
            <a:avLst/>
          </a:prstGeom>
          <a:noFill/>
        </p:spPr>
        <p:txBody>
          <a:bodyPr wrap="square" rtlCol="0">
            <a:spAutoFit/>
          </a:bodyPr>
          <a:lstStyle/>
          <a:p>
            <a:r>
              <a:rPr lang="fr-FR" dirty="0"/>
              <a:t>Puis la création de l’objet contact, regroupant les informations renseignées dans les input du formulaire : </a:t>
            </a:r>
          </a:p>
        </p:txBody>
      </p:sp>
      <p:pic>
        <p:nvPicPr>
          <p:cNvPr id="7" name="Image 6">
            <a:extLst>
              <a:ext uri="{FF2B5EF4-FFF2-40B4-BE49-F238E27FC236}">
                <a16:creationId xmlns:a16="http://schemas.microsoft.com/office/drawing/2014/main" id="{7B2702F2-3415-DA43-8A2F-73DB4A43F157}"/>
              </a:ext>
            </a:extLst>
          </p:cNvPr>
          <p:cNvPicPr>
            <a:picLocks noChangeAspect="1"/>
          </p:cNvPicPr>
          <p:nvPr/>
        </p:nvPicPr>
        <p:blipFill>
          <a:blip r:embed="rId3"/>
          <a:stretch>
            <a:fillRect/>
          </a:stretch>
        </p:blipFill>
        <p:spPr>
          <a:xfrm>
            <a:off x="6857746" y="3931801"/>
            <a:ext cx="4663694" cy="2477311"/>
          </a:xfrm>
          <a:prstGeom prst="rect">
            <a:avLst/>
          </a:prstGeom>
        </p:spPr>
      </p:pic>
    </p:spTree>
    <p:extLst>
      <p:ext uri="{BB962C8B-B14F-4D97-AF65-F5344CB8AC3E}">
        <p14:creationId xmlns:p14="http://schemas.microsoft.com/office/powerpoint/2010/main" val="3866493563"/>
      </p:ext>
    </p:extLst>
  </p:cSld>
  <p:clrMapOvr>
    <a:masterClrMapping/>
  </p:clrMapOvr>
  <p:transition spd="slow">
    <p:cove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110EF0F9-81CE-3E4F-8E8F-7BD11E8C1D9C}"/>
              </a:ext>
            </a:extLst>
          </p:cNvPr>
          <p:cNvSpPr txBox="1"/>
          <p:nvPr/>
        </p:nvSpPr>
        <p:spPr>
          <a:xfrm>
            <a:off x="670560" y="1334770"/>
            <a:ext cx="10960608" cy="2031325"/>
          </a:xfrm>
          <a:prstGeom prst="rect">
            <a:avLst/>
          </a:prstGeom>
          <a:noFill/>
        </p:spPr>
        <p:txBody>
          <a:bodyPr wrap="square" rtlCol="0">
            <a:spAutoFit/>
          </a:bodyPr>
          <a:lstStyle/>
          <a:p>
            <a:r>
              <a:rPr lang="fr-FR" dirty="0"/>
              <a:t>Un aparté concernant le formulaire client. </a:t>
            </a:r>
            <a:r>
              <a:rPr lang="fr-FR" b="1" dirty="0"/>
              <a:t>Chaque input doit être renseignée, en respectant un format établi, mis en place par des expressions régulières (ou </a:t>
            </a:r>
            <a:r>
              <a:rPr lang="fr-FR" b="1" dirty="0" err="1"/>
              <a:t>Regex</a:t>
            </a:r>
            <a:r>
              <a:rPr lang="fr-FR" b="1" dirty="0"/>
              <a:t>)</a:t>
            </a:r>
            <a:r>
              <a:rPr lang="fr-FR" dirty="0"/>
              <a:t>. </a:t>
            </a:r>
          </a:p>
          <a:p>
            <a:r>
              <a:rPr lang="fr-FR" dirty="0"/>
              <a:t>La gestion des input a été faite directement dans le fichier html pour ne pas surcharger notre script déjà conséquent. </a:t>
            </a:r>
          </a:p>
          <a:p>
            <a:r>
              <a:rPr lang="fr-FR" dirty="0"/>
              <a:t>La mise en place de restrictions au niveau des input permet en premier </a:t>
            </a:r>
            <a:r>
              <a:rPr lang="fr-FR" b="1" dirty="0"/>
              <a:t>d’éviter la saisie de données erronées</a:t>
            </a:r>
            <a:r>
              <a:rPr lang="fr-FR" dirty="0"/>
              <a:t>, et surtout permet </a:t>
            </a:r>
            <a:r>
              <a:rPr lang="fr-FR" b="1" dirty="0"/>
              <a:t>de sécuriser notre application</a:t>
            </a:r>
            <a:r>
              <a:rPr lang="fr-FR" dirty="0"/>
              <a:t> en évitant l’injection de scripts par exemple. </a:t>
            </a:r>
          </a:p>
        </p:txBody>
      </p:sp>
      <p:pic>
        <p:nvPicPr>
          <p:cNvPr id="4" name="Image 3">
            <a:extLst>
              <a:ext uri="{FF2B5EF4-FFF2-40B4-BE49-F238E27FC236}">
                <a16:creationId xmlns:a16="http://schemas.microsoft.com/office/drawing/2014/main" id="{5E616550-37C8-F74B-BDDE-DB54A3CF5475}"/>
              </a:ext>
            </a:extLst>
          </p:cNvPr>
          <p:cNvPicPr>
            <a:picLocks noChangeAspect="1"/>
          </p:cNvPicPr>
          <p:nvPr/>
        </p:nvPicPr>
        <p:blipFill>
          <a:blip r:embed="rId2"/>
          <a:stretch>
            <a:fillRect/>
          </a:stretch>
        </p:blipFill>
        <p:spPr>
          <a:xfrm>
            <a:off x="1565402" y="3602924"/>
            <a:ext cx="9061196" cy="1627698"/>
          </a:xfrm>
          <a:prstGeom prst="rect">
            <a:avLst/>
          </a:prstGeom>
        </p:spPr>
      </p:pic>
    </p:spTree>
    <p:extLst>
      <p:ext uri="{BB962C8B-B14F-4D97-AF65-F5344CB8AC3E}">
        <p14:creationId xmlns:p14="http://schemas.microsoft.com/office/powerpoint/2010/main" val="1813001614"/>
      </p:ext>
    </p:extLst>
  </p:cSld>
  <p:clrMapOvr>
    <a:masterClrMapping/>
  </p:clrMapOvr>
  <p:transition spd="slow">
    <p:cove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03971492-64CB-A049-BE51-9423F22ABE86}"/>
              </a:ext>
            </a:extLst>
          </p:cNvPr>
          <p:cNvSpPr txBox="1"/>
          <p:nvPr/>
        </p:nvSpPr>
        <p:spPr>
          <a:xfrm>
            <a:off x="1152144" y="1255776"/>
            <a:ext cx="9887712" cy="4801314"/>
          </a:xfrm>
          <a:prstGeom prst="rect">
            <a:avLst/>
          </a:prstGeom>
          <a:noFill/>
        </p:spPr>
        <p:txBody>
          <a:bodyPr wrap="square" rtlCol="0">
            <a:spAutoFit/>
          </a:bodyPr>
          <a:lstStyle/>
          <a:p>
            <a:r>
              <a:rPr lang="fr-FR" dirty="0"/>
              <a:t>Passons maintenant à </a:t>
            </a:r>
            <a:r>
              <a:rPr lang="fr-FR" b="1" dirty="0"/>
              <a:t>l’envoi des données </a:t>
            </a:r>
            <a:r>
              <a:rPr lang="fr-FR" b="1" dirty="0" err="1"/>
              <a:t>products</a:t>
            </a:r>
            <a:r>
              <a:rPr lang="fr-FR" b="1" dirty="0"/>
              <a:t> et contact </a:t>
            </a:r>
            <a:r>
              <a:rPr lang="fr-FR" dirty="0"/>
              <a:t>vers le back-end. </a:t>
            </a:r>
          </a:p>
          <a:p>
            <a:r>
              <a:rPr lang="fr-FR" dirty="0"/>
              <a:t>La </a:t>
            </a:r>
            <a:r>
              <a:rPr lang="fr-FR" b="1" dirty="0"/>
              <a:t>fonction </a:t>
            </a:r>
            <a:r>
              <a:rPr lang="fr-FR" b="1" dirty="0" err="1"/>
              <a:t>sendFormData</a:t>
            </a:r>
            <a:r>
              <a:rPr lang="fr-FR" b="1" dirty="0"/>
              <a:t>() </a:t>
            </a:r>
            <a:r>
              <a:rPr lang="fr-FR" dirty="0"/>
              <a:t>a été mise en place pour cela, en suivant le même principe que la récupération du data sur les pages précédentes, sauf que cette fois la requête </a:t>
            </a:r>
            <a:r>
              <a:rPr lang="fr-FR" b="1" dirty="0"/>
              <a:t>transmet le data</a:t>
            </a:r>
            <a:r>
              <a:rPr lang="fr-FR" dirty="0"/>
              <a:t>. </a:t>
            </a:r>
          </a:p>
          <a:p>
            <a:r>
              <a:rPr lang="fr-FR" dirty="0"/>
              <a:t>Pour cela nous avons à nouveau utilisé la méthode </a:t>
            </a:r>
            <a:r>
              <a:rPr lang="fr-FR" b="1" dirty="0" err="1"/>
              <a:t>fetch</a:t>
            </a:r>
            <a:r>
              <a:rPr lang="fr-FR" dirty="0"/>
              <a:t> avec l’url de l’API ainsi que le paramètre « </a:t>
            </a:r>
            <a:r>
              <a:rPr lang="fr-FR" dirty="0" err="1"/>
              <a:t>order</a:t>
            </a:r>
            <a:r>
              <a:rPr lang="fr-FR" dirty="0"/>
              <a:t> » en arguments, à la différence que </a:t>
            </a:r>
            <a:r>
              <a:rPr lang="fr-FR" b="1" dirty="0"/>
              <a:t>la requête HTTP demandée est POST</a:t>
            </a:r>
            <a:r>
              <a:rPr lang="fr-FR" dirty="0"/>
              <a:t> et non GET (utilisée par défaut). Par ailleurs le data (donc nos éléments </a:t>
            </a:r>
            <a:r>
              <a:rPr lang="fr-FR" dirty="0" err="1"/>
              <a:t>products</a:t>
            </a:r>
            <a:r>
              <a:rPr lang="fr-FR" dirty="0"/>
              <a:t> et contact) </a:t>
            </a:r>
            <a:r>
              <a:rPr lang="fr-FR" b="1" dirty="0"/>
              <a:t>sera envoyé sous forme d’un JSON</a:t>
            </a:r>
            <a:r>
              <a:rPr lang="fr-FR" dirty="0"/>
              <a:t>. </a:t>
            </a:r>
          </a:p>
          <a:p>
            <a:r>
              <a:rPr lang="fr-FR" dirty="0"/>
              <a:t>Tout comme nos communications précédentes avec l’API nous utilisons des </a:t>
            </a:r>
            <a:r>
              <a:rPr lang="fr-FR" b="1" dirty="0"/>
              <a:t>promises</a:t>
            </a:r>
            <a:r>
              <a:rPr lang="fr-FR" dirty="0"/>
              <a:t>, dans ce cas de figure, une fois que l’API a répondu nous demandons à ce qu’elle nous retourne </a:t>
            </a:r>
            <a:r>
              <a:rPr lang="fr-FR" b="1" dirty="0"/>
              <a:t>une confirmation par le </a:t>
            </a:r>
            <a:r>
              <a:rPr lang="fr-FR" b="1" dirty="0" err="1"/>
              <a:t>localStorage</a:t>
            </a:r>
            <a:r>
              <a:rPr lang="fr-FR" b="1" dirty="0"/>
              <a:t> via </a:t>
            </a:r>
            <a:r>
              <a:rPr lang="fr-FR" b="1" dirty="0" err="1"/>
              <a:t>response</a:t>
            </a:r>
            <a:r>
              <a:rPr lang="fr-FR" b="1" dirty="0"/>
              <a:t>. </a:t>
            </a:r>
            <a:r>
              <a:rPr lang="fr-FR" dirty="0"/>
              <a:t>En complément nous rajoutons la liste des produits, le prix total, et demandons que la page de confirmation soit chargée. </a:t>
            </a:r>
          </a:p>
          <a:p>
            <a:endParaRPr lang="fr-FR" dirty="0"/>
          </a:p>
          <a:p>
            <a:r>
              <a:rPr lang="fr-FR" dirty="0"/>
              <a:t>Bien entendu cette fonction </a:t>
            </a:r>
            <a:r>
              <a:rPr lang="fr-FR" b="1" dirty="0" err="1"/>
              <a:t>sendFormData</a:t>
            </a:r>
            <a:r>
              <a:rPr lang="fr-FR" b="1" dirty="0"/>
              <a:t>() est invoquée une fois que l’utilisateur a cliqué sur le bouton « Finaliser votre commande ».</a:t>
            </a:r>
          </a:p>
          <a:p>
            <a:endParaRPr lang="fr-FR" dirty="0"/>
          </a:p>
        </p:txBody>
      </p:sp>
    </p:spTree>
    <p:extLst>
      <p:ext uri="{BB962C8B-B14F-4D97-AF65-F5344CB8AC3E}">
        <p14:creationId xmlns:p14="http://schemas.microsoft.com/office/powerpoint/2010/main" val="3250863360"/>
      </p:ext>
    </p:extLst>
  </p:cSld>
  <p:clrMapOvr>
    <a:masterClrMapping/>
  </p:clrMapOvr>
  <p:transition spd="slow">
    <p:cove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E0235A69-71B6-094F-B57E-B95C7BE49DA9}"/>
              </a:ext>
            </a:extLst>
          </p:cNvPr>
          <p:cNvPicPr>
            <a:picLocks noChangeAspect="1"/>
          </p:cNvPicPr>
          <p:nvPr/>
        </p:nvPicPr>
        <p:blipFill>
          <a:blip r:embed="rId2"/>
          <a:stretch>
            <a:fillRect/>
          </a:stretch>
        </p:blipFill>
        <p:spPr>
          <a:xfrm>
            <a:off x="2234908" y="1003099"/>
            <a:ext cx="7722184" cy="4851802"/>
          </a:xfrm>
          <a:prstGeom prst="rect">
            <a:avLst/>
          </a:prstGeom>
        </p:spPr>
      </p:pic>
    </p:spTree>
    <p:extLst>
      <p:ext uri="{BB962C8B-B14F-4D97-AF65-F5344CB8AC3E}">
        <p14:creationId xmlns:p14="http://schemas.microsoft.com/office/powerpoint/2010/main" val="1105119122"/>
      </p:ext>
    </p:extLst>
  </p:cSld>
  <p:clrMapOvr>
    <a:masterClrMapping/>
  </p:clrMapOvr>
  <p:transition spd="slow">
    <p:cove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E4CBD6-EB9F-204B-9D41-08F29806D0E8}"/>
              </a:ext>
            </a:extLst>
          </p:cNvPr>
          <p:cNvSpPr>
            <a:spLocks noGrp="1"/>
          </p:cNvSpPr>
          <p:nvPr>
            <p:ph type="title"/>
          </p:nvPr>
        </p:nvSpPr>
        <p:spPr/>
        <p:txBody>
          <a:bodyPr/>
          <a:lstStyle/>
          <a:p>
            <a:r>
              <a:rPr lang="fr-FR" dirty="0"/>
              <a:t>Confirmation de la commande</a:t>
            </a:r>
          </a:p>
        </p:txBody>
      </p:sp>
      <p:sp>
        <p:nvSpPr>
          <p:cNvPr id="3" name="Espace réservé du contenu 2">
            <a:extLst>
              <a:ext uri="{FF2B5EF4-FFF2-40B4-BE49-F238E27FC236}">
                <a16:creationId xmlns:a16="http://schemas.microsoft.com/office/drawing/2014/main" id="{072DC401-9AFA-8A44-84C1-183CE41E459D}"/>
              </a:ext>
            </a:extLst>
          </p:cNvPr>
          <p:cNvSpPr>
            <a:spLocks noGrp="1"/>
          </p:cNvSpPr>
          <p:nvPr>
            <p:ph idx="1"/>
          </p:nvPr>
        </p:nvSpPr>
        <p:spPr>
          <a:xfrm>
            <a:off x="509286" y="2453029"/>
            <a:ext cx="10390362" cy="4016756"/>
          </a:xfrm>
        </p:spPr>
        <p:txBody>
          <a:bodyPr>
            <a:normAutofit/>
          </a:bodyPr>
          <a:lstStyle/>
          <a:p>
            <a:r>
              <a:rPr lang="fr-FR" dirty="0"/>
              <a:t>Une fois l’ensemble de la commande envoyé à l’API cette dernière compare nos données avec celles demandées par sa configuration, puis </a:t>
            </a:r>
            <a:r>
              <a:rPr lang="fr-FR" b="1" dirty="0"/>
              <a:t>nous transmet un code de confirmation aléatoire, code placé dans le </a:t>
            </a:r>
            <a:r>
              <a:rPr lang="fr-FR" b="1" dirty="0" err="1"/>
              <a:t>localStorage</a:t>
            </a:r>
            <a:r>
              <a:rPr lang="fr-FR" b="1" dirty="0"/>
              <a:t> </a:t>
            </a:r>
            <a:r>
              <a:rPr lang="fr-FR" dirty="0"/>
              <a:t>(</a:t>
            </a:r>
            <a:r>
              <a:rPr lang="fr-FR" dirty="0" err="1"/>
              <a:t>cf</a:t>
            </a:r>
            <a:r>
              <a:rPr lang="fr-FR" dirty="0"/>
              <a:t> </a:t>
            </a:r>
            <a:r>
              <a:rPr lang="fr-FR" dirty="0" err="1"/>
              <a:t>sendFormData</a:t>
            </a:r>
            <a:r>
              <a:rPr lang="fr-FR" dirty="0"/>
              <a:t>). </a:t>
            </a:r>
          </a:p>
          <a:p>
            <a:r>
              <a:rPr lang="fr-FR" dirty="0"/>
              <a:t>La page de </a:t>
            </a:r>
            <a:r>
              <a:rPr lang="fr-FR" b="1" dirty="0"/>
              <a:t>confirmation remercie le client pour sa commande, affiche le prix total que nous avons rajouté au </a:t>
            </a:r>
            <a:r>
              <a:rPr lang="fr-FR" b="1" dirty="0" err="1"/>
              <a:t>localStorage</a:t>
            </a:r>
            <a:r>
              <a:rPr lang="fr-FR" b="1" dirty="0"/>
              <a:t>, ainsi que le code de confirmation</a:t>
            </a:r>
            <a:r>
              <a:rPr lang="fr-FR" dirty="0"/>
              <a:t> retourné par l’API. </a:t>
            </a:r>
          </a:p>
          <a:p>
            <a:r>
              <a:rPr lang="fr-FR" dirty="0"/>
              <a:t>La fonction </a:t>
            </a:r>
            <a:r>
              <a:rPr lang="fr-FR" b="1" dirty="0" err="1"/>
              <a:t>displayConfirmation</a:t>
            </a:r>
            <a:r>
              <a:rPr lang="fr-FR" b="1" dirty="0"/>
              <a:t>() </a:t>
            </a:r>
            <a:r>
              <a:rPr lang="fr-FR" dirty="0"/>
              <a:t>gère l’affichage de ces informations. </a:t>
            </a:r>
          </a:p>
          <a:p>
            <a:r>
              <a:rPr lang="fr-FR" b="1" dirty="0"/>
              <a:t>Une fois la fonction utilisée le </a:t>
            </a:r>
            <a:r>
              <a:rPr lang="fr-FR" b="1" dirty="0" err="1"/>
              <a:t>localStorage</a:t>
            </a:r>
            <a:r>
              <a:rPr lang="fr-FR" b="1" dirty="0"/>
              <a:t> est purgé</a:t>
            </a:r>
            <a:r>
              <a:rPr lang="fr-FR" dirty="0"/>
              <a:t>, par mesure de </a:t>
            </a:r>
            <a:r>
              <a:rPr lang="fr-FR" b="1" dirty="0"/>
              <a:t>sécurité</a:t>
            </a:r>
            <a:r>
              <a:rPr lang="fr-FR" dirty="0"/>
              <a:t>, car sans la fonction </a:t>
            </a:r>
            <a:r>
              <a:rPr lang="fr-FR" dirty="0" err="1"/>
              <a:t>localStorage.clear</a:t>
            </a:r>
            <a:r>
              <a:rPr lang="fr-FR" dirty="0"/>
              <a:t> les données restent présentes dans le navigateur.</a:t>
            </a:r>
          </a:p>
          <a:p>
            <a:r>
              <a:rPr lang="fr-FR" dirty="0"/>
              <a:t>Par ailleurs </a:t>
            </a:r>
            <a:r>
              <a:rPr lang="fr-FR" b="1" dirty="0"/>
              <a:t>un message d’erreur est affiché lorsque le </a:t>
            </a:r>
            <a:r>
              <a:rPr lang="fr-FR" b="1" dirty="0" err="1"/>
              <a:t>localStorage</a:t>
            </a:r>
            <a:r>
              <a:rPr lang="fr-FR" b="1" dirty="0"/>
              <a:t> est vide</a:t>
            </a:r>
            <a:r>
              <a:rPr lang="fr-FR" dirty="0"/>
              <a:t>, ceci est vérifiable une fois la page rafraîchie.  </a:t>
            </a:r>
          </a:p>
          <a:p>
            <a:endParaRPr lang="fr-FR" dirty="0"/>
          </a:p>
        </p:txBody>
      </p:sp>
      <p:pic>
        <p:nvPicPr>
          <p:cNvPr id="4" name="Graphique 3" descr="Lire">
            <a:extLst>
              <a:ext uri="{FF2B5EF4-FFF2-40B4-BE49-F238E27FC236}">
                <a16:creationId xmlns:a16="http://schemas.microsoft.com/office/drawing/2014/main" id="{B14584D2-826D-9544-A578-D9C7EDCC423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4443" y="5888736"/>
            <a:ext cx="557276" cy="557276"/>
          </a:xfrm>
          <a:prstGeom prst="rect">
            <a:avLst/>
          </a:prstGeom>
        </p:spPr>
      </p:pic>
    </p:spTree>
    <p:extLst>
      <p:ext uri="{BB962C8B-B14F-4D97-AF65-F5344CB8AC3E}">
        <p14:creationId xmlns:p14="http://schemas.microsoft.com/office/powerpoint/2010/main" val="15791459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6064F569-DF58-B745-BE2B-B5CCA17EF168}"/>
              </a:ext>
            </a:extLst>
          </p:cNvPr>
          <p:cNvPicPr>
            <a:picLocks noChangeAspect="1"/>
          </p:cNvPicPr>
          <p:nvPr/>
        </p:nvPicPr>
        <p:blipFill>
          <a:blip r:embed="rId2"/>
          <a:stretch>
            <a:fillRect/>
          </a:stretch>
        </p:blipFill>
        <p:spPr>
          <a:xfrm>
            <a:off x="2039656" y="1194169"/>
            <a:ext cx="8112688" cy="4658190"/>
          </a:xfrm>
          <a:prstGeom prst="rect">
            <a:avLst/>
          </a:prstGeom>
        </p:spPr>
      </p:pic>
    </p:spTree>
    <p:extLst>
      <p:ext uri="{BB962C8B-B14F-4D97-AF65-F5344CB8AC3E}">
        <p14:creationId xmlns:p14="http://schemas.microsoft.com/office/powerpoint/2010/main" val="2099188721"/>
      </p:ext>
    </p:extLst>
  </p:cSld>
  <p:clrMapOvr>
    <a:masterClrMapping/>
  </p:clrMapOvr>
  <p:transition spd="slow">
    <p:cove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63ABEC8-C9A6-EC43-B662-1AF937015386}"/>
              </a:ext>
            </a:extLst>
          </p:cNvPr>
          <p:cNvSpPr>
            <a:spLocks noGrp="1"/>
          </p:cNvSpPr>
          <p:nvPr>
            <p:ph type="title"/>
          </p:nvPr>
        </p:nvSpPr>
        <p:spPr/>
        <p:txBody>
          <a:bodyPr/>
          <a:lstStyle/>
          <a:p>
            <a:r>
              <a:rPr lang="fr-FR" dirty="0"/>
              <a:t>Pour conclure</a:t>
            </a:r>
          </a:p>
        </p:txBody>
      </p:sp>
      <p:sp>
        <p:nvSpPr>
          <p:cNvPr id="3" name="Espace réservé du contenu 2">
            <a:extLst>
              <a:ext uri="{FF2B5EF4-FFF2-40B4-BE49-F238E27FC236}">
                <a16:creationId xmlns:a16="http://schemas.microsoft.com/office/drawing/2014/main" id="{A83C94E4-0EF7-4843-8884-630C1028BAA7}"/>
              </a:ext>
            </a:extLst>
          </p:cNvPr>
          <p:cNvSpPr>
            <a:spLocks noGrp="1"/>
          </p:cNvSpPr>
          <p:nvPr>
            <p:ph idx="1"/>
          </p:nvPr>
        </p:nvSpPr>
        <p:spPr>
          <a:xfrm>
            <a:off x="625034" y="2603500"/>
            <a:ext cx="10972800" cy="3866748"/>
          </a:xfrm>
        </p:spPr>
        <p:txBody>
          <a:bodyPr>
            <a:normAutofit/>
          </a:bodyPr>
          <a:lstStyle/>
          <a:p>
            <a:r>
              <a:rPr lang="fr-FR" dirty="0"/>
              <a:t>Après finalisation de ce MVP un plan de tests à été mis en place, vous le retrouverez dans l’archive fournie au préalable ou dans le repo du projet. Compte tenu de la structure actuelle de l’application seules les fonctions principales ont été testées via ce plan. D’autres fonctionnalités plus « esthétiques » ont été vérifiées en end-user.</a:t>
            </a:r>
          </a:p>
          <a:p>
            <a:r>
              <a:rPr lang="fr-FR" dirty="0"/>
              <a:t>Afin de rendre l’application plus maintenable j’ai tenté de la joindre à d’autres catégories de produits, via d’autres API, en modifiant uniquement l’URL présente dans le fichier scripts, il s’agissait d’un test mais qui s’avère être fonctionnel. </a:t>
            </a:r>
          </a:p>
          <a:p>
            <a:r>
              <a:rPr lang="fr-FR" dirty="0"/>
              <a:t>Bien entendu cette présentation reste une synthèse du fonctionnement de l’application, je reste donc à disposition pour échanger au sujet d’éléments plus précis, et reste ouvert à toute proposition concernant ce projet.</a:t>
            </a:r>
          </a:p>
        </p:txBody>
      </p:sp>
    </p:spTree>
    <p:extLst>
      <p:ext uri="{BB962C8B-B14F-4D97-AF65-F5344CB8AC3E}">
        <p14:creationId xmlns:p14="http://schemas.microsoft.com/office/powerpoint/2010/main" val="36926571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33C4AC8-2248-1849-B1A4-3E17E007268F}"/>
              </a:ext>
            </a:extLst>
          </p:cNvPr>
          <p:cNvSpPr>
            <a:spLocks noGrp="1"/>
          </p:cNvSpPr>
          <p:nvPr>
            <p:ph type="title"/>
          </p:nvPr>
        </p:nvSpPr>
        <p:spPr/>
        <p:txBody>
          <a:bodyPr/>
          <a:lstStyle/>
          <a:p>
            <a:r>
              <a:rPr lang="fr-FR" dirty="0"/>
              <a:t>Un aperçu visuel de l’application </a:t>
            </a:r>
          </a:p>
        </p:txBody>
      </p:sp>
      <p:sp>
        <p:nvSpPr>
          <p:cNvPr id="11" name="Espace réservé du contenu 10">
            <a:extLst>
              <a:ext uri="{FF2B5EF4-FFF2-40B4-BE49-F238E27FC236}">
                <a16:creationId xmlns:a16="http://schemas.microsoft.com/office/drawing/2014/main" id="{4F70B210-70C2-3B49-B975-5676E9A14C77}"/>
              </a:ext>
            </a:extLst>
          </p:cNvPr>
          <p:cNvSpPr>
            <a:spLocks noGrp="1"/>
          </p:cNvSpPr>
          <p:nvPr>
            <p:ph idx="1"/>
          </p:nvPr>
        </p:nvSpPr>
        <p:spPr>
          <a:xfrm>
            <a:off x="1090708" y="3429000"/>
            <a:ext cx="8825659" cy="1834388"/>
          </a:xfrm>
        </p:spPr>
        <p:txBody>
          <a:bodyPr>
            <a:normAutofit/>
          </a:bodyPr>
          <a:lstStyle/>
          <a:p>
            <a:r>
              <a:rPr lang="fr-FR" dirty="0"/>
              <a:t>Un visuel de chacune des pages de l’application, dans l’ordre logique d’utilisation, avant de présenter la partie technique du projet. </a:t>
            </a:r>
          </a:p>
          <a:p>
            <a:r>
              <a:rPr lang="fr-FR" dirty="0"/>
              <a:t>Nous vous invitons si vous le souhaitez à naviguer sur les différentes pages afin de pouvoir jauger l’expérience utilisateur et le bon fonctionnement de l’application. </a:t>
            </a:r>
          </a:p>
        </p:txBody>
      </p:sp>
      <p:pic>
        <p:nvPicPr>
          <p:cNvPr id="13" name="Graphique 12" descr="Lire">
            <a:extLst>
              <a:ext uri="{FF2B5EF4-FFF2-40B4-BE49-F238E27FC236}">
                <a16:creationId xmlns:a16="http://schemas.microsoft.com/office/drawing/2014/main" id="{AF4C6F2D-81E7-3744-BCF4-1090B72A617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4443" y="5888736"/>
            <a:ext cx="557276" cy="557276"/>
          </a:xfrm>
          <a:prstGeom prst="rect">
            <a:avLst/>
          </a:prstGeom>
        </p:spPr>
      </p:pic>
    </p:spTree>
    <p:extLst>
      <p:ext uri="{BB962C8B-B14F-4D97-AF65-F5344CB8AC3E}">
        <p14:creationId xmlns:p14="http://schemas.microsoft.com/office/powerpoint/2010/main" val="36474740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087320F3-2737-5242-B5CF-A5E0B0ADCB33}"/>
              </a:ext>
            </a:extLst>
          </p:cNvPr>
          <p:cNvPicPr>
            <a:picLocks noChangeAspect="1"/>
          </p:cNvPicPr>
          <p:nvPr/>
        </p:nvPicPr>
        <p:blipFill>
          <a:blip r:embed="rId2"/>
          <a:stretch>
            <a:fillRect/>
          </a:stretch>
        </p:blipFill>
        <p:spPr>
          <a:xfrm>
            <a:off x="0" y="588433"/>
            <a:ext cx="12192000" cy="5681133"/>
          </a:xfrm>
          <a:prstGeom prst="rect">
            <a:avLst/>
          </a:prstGeom>
        </p:spPr>
      </p:pic>
    </p:spTree>
    <p:extLst>
      <p:ext uri="{BB962C8B-B14F-4D97-AF65-F5344CB8AC3E}">
        <p14:creationId xmlns:p14="http://schemas.microsoft.com/office/powerpoint/2010/main" val="3213730178"/>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0F46C125-153A-A24E-9728-8D693D85E8AF}"/>
              </a:ext>
            </a:extLst>
          </p:cNvPr>
          <p:cNvPicPr>
            <a:picLocks noChangeAspect="1"/>
          </p:cNvPicPr>
          <p:nvPr/>
        </p:nvPicPr>
        <p:blipFill>
          <a:blip r:embed="rId2"/>
          <a:stretch>
            <a:fillRect/>
          </a:stretch>
        </p:blipFill>
        <p:spPr>
          <a:xfrm>
            <a:off x="0" y="588433"/>
            <a:ext cx="12192000" cy="5681133"/>
          </a:xfrm>
          <a:prstGeom prst="rect">
            <a:avLst/>
          </a:prstGeom>
        </p:spPr>
      </p:pic>
    </p:spTree>
    <p:extLst>
      <p:ext uri="{BB962C8B-B14F-4D97-AF65-F5344CB8AC3E}">
        <p14:creationId xmlns:p14="http://schemas.microsoft.com/office/powerpoint/2010/main" val="2708388478"/>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A2CF5946-ADFB-4246-BBEE-CE7701E735D7}"/>
              </a:ext>
            </a:extLst>
          </p:cNvPr>
          <p:cNvPicPr>
            <a:picLocks noChangeAspect="1"/>
          </p:cNvPicPr>
          <p:nvPr/>
        </p:nvPicPr>
        <p:blipFill>
          <a:blip r:embed="rId2"/>
          <a:stretch>
            <a:fillRect/>
          </a:stretch>
        </p:blipFill>
        <p:spPr>
          <a:xfrm>
            <a:off x="0" y="588433"/>
            <a:ext cx="12192000" cy="5681133"/>
          </a:xfrm>
          <a:prstGeom prst="rect">
            <a:avLst/>
          </a:prstGeom>
        </p:spPr>
      </p:pic>
    </p:spTree>
    <p:extLst>
      <p:ext uri="{BB962C8B-B14F-4D97-AF65-F5344CB8AC3E}">
        <p14:creationId xmlns:p14="http://schemas.microsoft.com/office/powerpoint/2010/main" val="2074252413"/>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361330AD-A8FF-8244-A353-E720A1216CCB}"/>
              </a:ext>
            </a:extLst>
          </p:cNvPr>
          <p:cNvPicPr>
            <a:picLocks noChangeAspect="1"/>
          </p:cNvPicPr>
          <p:nvPr/>
        </p:nvPicPr>
        <p:blipFill>
          <a:blip r:embed="rId2"/>
          <a:stretch>
            <a:fillRect/>
          </a:stretch>
        </p:blipFill>
        <p:spPr>
          <a:xfrm>
            <a:off x="0" y="588433"/>
            <a:ext cx="12192000" cy="5681133"/>
          </a:xfrm>
          <a:prstGeom prst="rect">
            <a:avLst/>
          </a:prstGeom>
        </p:spPr>
      </p:pic>
    </p:spTree>
    <p:extLst>
      <p:ext uri="{BB962C8B-B14F-4D97-AF65-F5344CB8AC3E}">
        <p14:creationId xmlns:p14="http://schemas.microsoft.com/office/powerpoint/2010/main" val="897726846"/>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25D993F0-CB4B-124E-B0AA-E59BCAA6B8FC}"/>
              </a:ext>
            </a:extLst>
          </p:cNvPr>
          <p:cNvPicPr>
            <a:picLocks noChangeAspect="1"/>
          </p:cNvPicPr>
          <p:nvPr/>
        </p:nvPicPr>
        <p:blipFill>
          <a:blip r:embed="rId2"/>
          <a:stretch>
            <a:fillRect/>
          </a:stretch>
        </p:blipFill>
        <p:spPr>
          <a:xfrm>
            <a:off x="721659" y="615077"/>
            <a:ext cx="10748682" cy="5627846"/>
          </a:xfrm>
          <a:prstGeom prst="rect">
            <a:avLst/>
          </a:prstGeom>
        </p:spPr>
      </p:pic>
    </p:spTree>
    <p:extLst>
      <p:ext uri="{BB962C8B-B14F-4D97-AF65-F5344CB8AC3E}">
        <p14:creationId xmlns:p14="http://schemas.microsoft.com/office/powerpoint/2010/main" val="2628753338"/>
      </p:ext>
    </p:extLst>
  </p:cSld>
  <p:clrMapOvr>
    <a:masterClrMapping/>
  </p:clrMapOvr>
  <p:transition spd="med">
    <p:pull/>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lle d’ions">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Salle d’ions">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lle d’ions">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{2A6652CA-C5A3-114B-824B-7B2A694566F5}tf10001076</Template>
  <TotalTime>590</TotalTime>
  <Words>2975</Words>
  <Application>Microsoft Macintosh PowerPoint</Application>
  <PresentationFormat>Grand écran</PresentationFormat>
  <Paragraphs>118</Paragraphs>
  <Slides>37</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37</vt:i4>
      </vt:variant>
    </vt:vector>
  </HeadingPairs>
  <TitlesOfParts>
    <vt:vector size="41" baseType="lpstr">
      <vt:lpstr>Arial</vt:lpstr>
      <vt:lpstr>Century Gothic</vt:lpstr>
      <vt:lpstr>Wingdings 3</vt:lpstr>
      <vt:lpstr>Salle d’ions</vt:lpstr>
      <vt:lpstr>Orinoco</vt:lpstr>
      <vt:lpstr>Contexte</vt:lpstr>
      <vt:lpstr>L’application en bref </vt:lpstr>
      <vt:lpstr>Un aperçu visuel de l’application </vt:lpstr>
      <vt:lpstr>Présentation PowerPoint</vt:lpstr>
      <vt:lpstr>Présentation PowerPoint</vt:lpstr>
      <vt:lpstr>Présentation PowerPoint</vt:lpstr>
      <vt:lpstr>Présentation PowerPoint</vt:lpstr>
      <vt:lpstr>Présentation PowerPoint</vt:lpstr>
      <vt:lpstr>Structure de l’application</vt:lpstr>
      <vt:lpstr>Structure de l’application – Frontend</vt:lpstr>
      <vt:lpstr>Présentation PowerPoint</vt:lpstr>
      <vt:lpstr>Maintenabilité et sécurité via main et scripts</vt:lpstr>
      <vt:lpstr>Présentation PowerPoint</vt:lpstr>
      <vt:lpstr>Présentation PowerPoint</vt:lpstr>
      <vt:lpstr>Présentation PowerPoint</vt:lpstr>
      <vt:lpstr>Affichage des produits disponibles</vt:lpstr>
      <vt:lpstr>Présentation PowerPoint</vt:lpstr>
      <vt:lpstr>Présentation PowerPoint</vt:lpstr>
      <vt:lpstr>Affichage d’un produit</vt:lpstr>
      <vt:lpstr>Présentation PowerPoint</vt:lpstr>
      <vt:lpstr>Du produit au panier</vt:lpstr>
      <vt:lpstr>Présentation PowerPoint</vt:lpstr>
      <vt:lpstr>Présentation PowerPoint</vt:lpstr>
      <vt:lpstr>Présentation PowerPoint</vt:lpstr>
      <vt:lpstr>Présentation PowerPoint</vt:lpstr>
      <vt:lpstr>Affichage et modification du panier</vt:lpstr>
      <vt:lpstr>Présentation PowerPoint</vt:lpstr>
      <vt:lpstr>Présentation PowerPoint</vt:lpstr>
      <vt:lpstr>Transmission et finalisation de la commande</vt:lpstr>
      <vt:lpstr>Présentation PowerPoint</vt:lpstr>
      <vt:lpstr>Présentation PowerPoint</vt:lpstr>
      <vt:lpstr>Présentation PowerPoint</vt:lpstr>
      <vt:lpstr>Présentation PowerPoint</vt:lpstr>
      <vt:lpstr>Confirmation de la commande</vt:lpstr>
      <vt:lpstr>Présentation PowerPoint</vt:lpstr>
      <vt:lpstr>Pour conclure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Orinoco</dc:title>
  <dc:creator>Microsoft Office User</dc:creator>
  <cp:lastModifiedBy>Microsoft Office User</cp:lastModifiedBy>
  <cp:revision>68</cp:revision>
  <dcterms:created xsi:type="dcterms:W3CDTF">2021-07-09T12:38:26Z</dcterms:created>
  <dcterms:modified xsi:type="dcterms:W3CDTF">2021-07-11T17:35:18Z</dcterms:modified>
</cp:coreProperties>
</file>

<file path=docProps/thumbnail.jpeg>
</file>